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56" r:id="rId2"/>
    <p:sldId id="263" r:id="rId3"/>
    <p:sldId id="257" r:id="rId4"/>
    <p:sldId id="258" r:id="rId5"/>
    <p:sldId id="259" r:id="rId6"/>
    <p:sldId id="260" r:id="rId7"/>
    <p:sldId id="261" r:id="rId8"/>
    <p:sldId id="262" r:id="rId9"/>
    <p:sldId id="264" r:id="rId10"/>
    <p:sldId id="268"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78" autoAdjust="0"/>
    <p:restoredTop sz="94660"/>
  </p:normalViewPr>
  <p:slideViewPr>
    <p:cSldViewPr snapToGrid="0">
      <p:cViewPr varScale="1">
        <p:scale>
          <a:sx n="64" d="100"/>
          <a:sy n="64" d="100"/>
        </p:scale>
        <p:origin x="-86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6FFE22-3C8D-40AC-8794-E938FCCEC4F6}" type="datetimeFigureOut">
              <a:rPr lang="tr-TR" smtClean="0"/>
              <a:pPr/>
              <a:t>5.11.2019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910683-C411-4D59-A74B-1F03AC5C5238}" type="slidenum">
              <a:rPr lang="tr-TR" smtClean="0"/>
              <a:pPr/>
              <a:t>‹#›</a:t>
            </a:fld>
            <a:endParaRPr lang="tr-TR"/>
          </a:p>
        </p:txBody>
      </p:sp>
    </p:spTree>
    <p:extLst>
      <p:ext uri="{BB962C8B-B14F-4D97-AF65-F5344CB8AC3E}">
        <p14:creationId xmlns:p14="http://schemas.microsoft.com/office/powerpoint/2010/main" xmlns="" val="4199738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27910683-C411-4D59-A74B-1F03AC5C5238}" type="slidenum">
              <a:rPr lang="tr-TR" smtClean="0"/>
              <a:pPr/>
              <a:t>2</a:t>
            </a:fld>
            <a:endParaRPr lang="tr-TR"/>
          </a:p>
        </p:txBody>
      </p:sp>
    </p:spTree>
    <p:extLst>
      <p:ext uri="{BB962C8B-B14F-4D97-AF65-F5344CB8AC3E}">
        <p14:creationId xmlns:p14="http://schemas.microsoft.com/office/powerpoint/2010/main" xmlns="" val="2867363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FFD598E4-3F09-4C7D-A189-B59FDEF54AB3}" type="datetime1">
              <a:rPr lang="tr-TR" smtClean="0"/>
              <a:pPr/>
              <a:t>5.11.2019</a:t>
            </a:fld>
            <a:endParaRPr lang="tr-TR"/>
          </a:p>
        </p:txBody>
      </p:sp>
      <p:sp>
        <p:nvSpPr>
          <p:cNvPr id="5" name="Footer Placeholder 4"/>
          <p:cNvSpPr>
            <a:spLocks noGrp="1"/>
          </p:cNvSpPr>
          <p:nvPr>
            <p:ph type="ftr" sz="quarter" idx="11"/>
          </p:nvPr>
        </p:nvSpPr>
        <p:spPr/>
        <p:txBody>
          <a:bodyPr/>
          <a:lstStyle/>
          <a:p>
            <a:r>
              <a:rPr lang="tr-TR"/>
              <a:t>müdek.gov.tr</a:t>
            </a:r>
          </a:p>
        </p:txBody>
      </p:sp>
      <p:sp>
        <p:nvSpPr>
          <p:cNvPr id="6" name="Slide Number Placeholder 5"/>
          <p:cNvSpPr>
            <a:spLocks noGrp="1"/>
          </p:cNvSpPr>
          <p:nvPr>
            <p:ph type="sldNum" sz="quarter" idx="12"/>
          </p:nvPr>
        </p:nvSpPr>
        <p:spPr/>
        <p:txBody>
          <a:bodyPr/>
          <a:lstStyle/>
          <a:p>
            <a:fld id="{7A280DB1-6CF3-45AD-8ADF-7DB9686779A7}"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65469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AD15FD2-3E9E-4D02-8272-17EC3E34A204}" type="datetime1">
              <a:rPr lang="tr-TR" smtClean="0"/>
              <a:pPr/>
              <a:t>5.11.2019</a:t>
            </a:fld>
            <a:endParaRPr lang="tr-TR"/>
          </a:p>
        </p:txBody>
      </p:sp>
      <p:sp>
        <p:nvSpPr>
          <p:cNvPr id="5" name="Footer Placeholder 4"/>
          <p:cNvSpPr>
            <a:spLocks noGrp="1"/>
          </p:cNvSpPr>
          <p:nvPr>
            <p:ph type="ftr" sz="quarter" idx="11"/>
          </p:nvPr>
        </p:nvSpPr>
        <p:spPr/>
        <p:txBody>
          <a:bodyPr/>
          <a:lstStyle/>
          <a:p>
            <a:r>
              <a:rPr lang="tr-TR"/>
              <a:t>müdek.gov.tr</a:t>
            </a:r>
          </a:p>
        </p:txBody>
      </p:sp>
      <p:sp>
        <p:nvSpPr>
          <p:cNvPr id="6" name="Slide Number Placeholder 5"/>
          <p:cNvSpPr>
            <a:spLocks noGrp="1"/>
          </p:cNvSpPr>
          <p:nvPr>
            <p:ph type="sldNum" sz="quarter" idx="12"/>
          </p:nvPr>
        </p:nvSpPr>
        <p:spPr/>
        <p:txBody>
          <a:bodyPr/>
          <a:lstStyle/>
          <a:p>
            <a:fld id="{7A280DB1-6CF3-45AD-8ADF-7DB9686779A7}" type="slidenum">
              <a:rPr lang="tr-TR" smtClean="0"/>
              <a:pPr/>
              <a:t>‹#›</a:t>
            </a:fld>
            <a:endParaRPr lang="tr-TR"/>
          </a:p>
        </p:txBody>
      </p:sp>
    </p:spTree>
    <p:extLst>
      <p:ext uri="{BB962C8B-B14F-4D97-AF65-F5344CB8AC3E}">
        <p14:creationId xmlns:p14="http://schemas.microsoft.com/office/powerpoint/2010/main" xmlns="" val="1462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CDDEC2-C187-420E-89F8-AC60F8BFF079}" type="datetime1">
              <a:rPr lang="tr-TR" smtClean="0"/>
              <a:pPr/>
              <a:t>5.11.2019</a:t>
            </a:fld>
            <a:endParaRPr lang="tr-TR"/>
          </a:p>
        </p:txBody>
      </p:sp>
      <p:sp>
        <p:nvSpPr>
          <p:cNvPr id="5" name="Footer Placeholder 4"/>
          <p:cNvSpPr>
            <a:spLocks noGrp="1"/>
          </p:cNvSpPr>
          <p:nvPr>
            <p:ph type="ftr" sz="quarter" idx="11"/>
          </p:nvPr>
        </p:nvSpPr>
        <p:spPr/>
        <p:txBody>
          <a:bodyPr/>
          <a:lstStyle/>
          <a:p>
            <a:r>
              <a:rPr lang="tr-TR"/>
              <a:t>müdek.gov.tr</a:t>
            </a:r>
          </a:p>
        </p:txBody>
      </p:sp>
      <p:sp>
        <p:nvSpPr>
          <p:cNvPr id="6" name="Slide Number Placeholder 5"/>
          <p:cNvSpPr>
            <a:spLocks noGrp="1"/>
          </p:cNvSpPr>
          <p:nvPr>
            <p:ph type="sldNum" sz="quarter" idx="12"/>
          </p:nvPr>
        </p:nvSpPr>
        <p:spPr/>
        <p:txBody>
          <a:bodyPr/>
          <a:lstStyle/>
          <a:p>
            <a:fld id="{7A280DB1-6CF3-45AD-8ADF-7DB9686779A7}" type="slidenum">
              <a:rPr lang="tr-TR" smtClean="0"/>
              <a:pPr/>
              <a:t>‹#›</a:t>
            </a:fld>
            <a:endParaRPr lang="tr-TR"/>
          </a:p>
        </p:txBody>
      </p:sp>
    </p:spTree>
    <p:extLst>
      <p:ext uri="{BB962C8B-B14F-4D97-AF65-F5344CB8AC3E}">
        <p14:creationId xmlns:p14="http://schemas.microsoft.com/office/powerpoint/2010/main" xmlns="" val="2339320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2B3860B-A664-4CDA-BD4B-478F599E1BE7}" type="datetime1">
              <a:rPr lang="tr-TR" smtClean="0"/>
              <a:pPr/>
              <a:t>5.11.2019</a:t>
            </a:fld>
            <a:endParaRPr lang="tr-TR"/>
          </a:p>
        </p:txBody>
      </p:sp>
      <p:sp>
        <p:nvSpPr>
          <p:cNvPr id="5" name="Footer Placeholder 4"/>
          <p:cNvSpPr>
            <a:spLocks noGrp="1"/>
          </p:cNvSpPr>
          <p:nvPr>
            <p:ph type="ftr" sz="quarter" idx="11"/>
          </p:nvPr>
        </p:nvSpPr>
        <p:spPr/>
        <p:txBody>
          <a:bodyPr/>
          <a:lstStyle/>
          <a:p>
            <a:r>
              <a:rPr lang="tr-TR"/>
              <a:t>müdek.gov.tr</a:t>
            </a:r>
          </a:p>
        </p:txBody>
      </p:sp>
      <p:sp>
        <p:nvSpPr>
          <p:cNvPr id="6" name="Slide Number Placeholder 5"/>
          <p:cNvSpPr>
            <a:spLocks noGrp="1"/>
          </p:cNvSpPr>
          <p:nvPr>
            <p:ph type="sldNum" sz="quarter" idx="12"/>
          </p:nvPr>
        </p:nvSpPr>
        <p:spPr/>
        <p:txBody>
          <a:bodyPr/>
          <a:lstStyle/>
          <a:p>
            <a:fld id="{7A280DB1-6CF3-45AD-8ADF-7DB9686779A7}" type="slidenum">
              <a:rPr lang="tr-TR" smtClean="0"/>
              <a:pPr/>
              <a:t>‹#›</a:t>
            </a:fld>
            <a:endParaRPr lang="tr-TR"/>
          </a:p>
        </p:txBody>
      </p:sp>
    </p:spTree>
    <p:extLst>
      <p:ext uri="{BB962C8B-B14F-4D97-AF65-F5344CB8AC3E}">
        <p14:creationId xmlns:p14="http://schemas.microsoft.com/office/powerpoint/2010/main" xmlns="" val="172312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1D2CC5B-8533-4314-920D-B85C3AFC6BF7}" type="datetime1">
              <a:rPr lang="tr-TR" smtClean="0"/>
              <a:pPr/>
              <a:t>5.11.2019</a:t>
            </a:fld>
            <a:endParaRPr lang="tr-TR"/>
          </a:p>
        </p:txBody>
      </p:sp>
      <p:sp>
        <p:nvSpPr>
          <p:cNvPr id="5" name="Footer Placeholder 4"/>
          <p:cNvSpPr>
            <a:spLocks noGrp="1"/>
          </p:cNvSpPr>
          <p:nvPr>
            <p:ph type="ftr" sz="quarter" idx="11"/>
          </p:nvPr>
        </p:nvSpPr>
        <p:spPr/>
        <p:txBody>
          <a:bodyPr/>
          <a:lstStyle/>
          <a:p>
            <a:r>
              <a:rPr lang="tr-TR"/>
              <a:t>müdek.gov.tr</a:t>
            </a:r>
          </a:p>
        </p:txBody>
      </p:sp>
      <p:sp>
        <p:nvSpPr>
          <p:cNvPr id="6" name="Slide Number Placeholder 5"/>
          <p:cNvSpPr>
            <a:spLocks noGrp="1"/>
          </p:cNvSpPr>
          <p:nvPr>
            <p:ph type="sldNum" sz="quarter" idx="12"/>
          </p:nvPr>
        </p:nvSpPr>
        <p:spPr/>
        <p:txBody>
          <a:bodyPr/>
          <a:lstStyle/>
          <a:p>
            <a:fld id="{7A280DB1-6CF3-45AD-8ADF-7DB9686779A7}"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4765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1E3FF52-8D72-4536-BBFA-E8CFA33E5E84}" type="datetime1">
              <a:rPr lang="tr-TR" smtClean="0"/>
              <a:pPr/>
              <a:t>5.11.2019</a:t>
            </a:fld>
            <a:endParaRPr lang="tr-TR"/>
          </a:p>
        </p:txBody>
      </p:sp>
      <p:sp>
        <p:nvSpPr>
          <p:cNvPr id="6" name="Footer Placeholder 5"/>
          <p:cNvSpPr>
            <a:spLocks noGrp="1"/>
          </p:cNvSpPr>
          <p:nvPr>
            <p:ph type="ftr" sz="quarter" idx="11"/>
          </p:nvPr>
        </p:nvSpPr>
        <p:spPr/>
        <p:txBody>
          <a:bodyPr/>
          <a:lstStyle/>
          <a:p>
            <a:r>
              <a:rPr lang="tr-TR"/>
              <a:t>müdek.gov.tr</a:t>
            </a:r>
          </a:p>
        </p:txBody>
      </p:sp>
      <p:sp>
        <p:nvSpPr>
          <p:cNvPr id="7" name="Slide Number Placeholder 6"/>
          <p:cNvSpPr>
            <a:spLocks noGrp="1"/>
          </p:cNvSpPr>
          <p:nvPr>
            <p:ph type="sldNum" sz="quarter" idx="12"/>
          </p:nvPr>
        </p:nvSpPr>
        <p:spPr/>
        <p:txBody>
          <a:bodyPr/>
          <a:lstStyle/>
          <a:p>
            <a:fld id="{7A280DB1-6CF3-45AD-8ADF-7DB9686779A7}" type="slidenum">
              <a:rPr lang="tr-TR" smtClean="0"/>
              <a:pPr/>
              <a:t>‹#›</a:t>
            </a:fld>
            <a:endParaRPr lang="tr-TR"/>
          </a:p>
        </p:txBody>
      </p:sp>
    </p:spTree>
    <p:extLst>
      <p:ext uri="{BB962C8B-B14F-4D97-AF65-F5344CB8AC3E}">
        <p14:creationId xmlns:p14="http://schemas.microsoft.com/office/powerpoint/2010/main" xmlns="" val="282256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51E970F-F487-444B-8EC2-1813FAC67861}" type="datetime1">
              <a:rPr lang="tr-TR" smtClean="0"/>
              <a:pPr/>
              <a:t>5.11.2019</a:t>
            </a:fld>
            <a:endParaRPr lang="tr-TR"/>
          </a:p>
        </p:txBody>
      </p:sp>
      <p:sp>
        <p:nvSpPr>
          <p:cNvPr id="8" name="Footer Placeholder 7"/>
          <p:cNvSpPr>
            <a:spLocks noGrp="1"/>
          </p:cNvSpPr>
          <p:nvPr>
            <p:ph type="ftr" sz="quarter" idx="11"/>
          </p:nvPr>
        </p:nvSpPr>
        <p:spPr/>
        <p:txBody>
          <a:bodyPr/>
          <a:lstStyle/>
          <a:p>
            <a:r>
              <a:rPr lang="tr-TR"/>
              <a:t>müdek.gov.tr</a:t>
            </a:r>
          </a:p>
        </p:txBody>
      </p:sp>
      <p:sp>
        <p:nvSpPr>
          <p:cNvPr id="9" name="Slide Number Placeholder 8"/>
          <p:cNvSpPr>
            <a:spLocks noGrp="1"/>
          </p:cNvSpPr>
          <p:nvPr>
            <p:ph type="sldNum" sz="quarter" idx="12"/>
          </p:nvPr>
        </p:nvSpPr>
        <p:spPr/>
        <p:txBody>
          <a:bodyPr/>
          <a:lstStyle/>
          <a:p>
            <a:fld id="{7A280DB1-6CF3-45AD-8ADF-7DB9686779A7}" type="slidenum">
              <a:rPr lang="tr-TR" smtClean="0"/>
              <a:pPr/>
              <a:t>‹#›</a:t>
            </a:fld>
            <a:endParaRPr lang="tr-TR"/>
          </a:p>
        </p:txBody>
      </p:sp>
    </p:spTree>
    <p:extLst>
      <p:ext uri="{BB962C8B-B14F-4D97-AF65-F5344CB8AC3E}">
        <p14:creationId xmlns:p14="http://schemas.microsoft.com/office/powerpoint/2010/main" xmlns="" val="271647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0F893C7-5E62-45BE-99F9-8C0CDF7F462E}" type="datetime1">
              <a:rPr lang="tr-TR" smtClean="0"/>
              <a:pPr/>
              <a:t>5.11.2019</a:t>
            </a:fld>
            <a:endParaRPr lang="tr-TR"/>
          </a:p>
        </p:txBody>
      </p:sp>
      <p:sp>
        <p:nvSpPr>
          <p:cNvPr id="4" name="Footer Placeholder 3"/>
          <p:cNvSpPr>
            <a:spLocks noGrp="1"/>
          </p:cNvSpPr>
          <p:nvPr>
            <p:ph type="ftr" sz="quarter" idx="11"/>
          </p:nvPr>
        </p:nvSpPr>
        <p:spPr/>
        <p:txBody>
          <a:bodyPr/>
          <a:lstStyle/>
          <a:p>
            <a:r>
              <a:rPr lang="tr-TR"/>
              <a:t>müdek.gov.tr</a:t>
            </a:r>
          </a:p>
        </p:txBody>
      </p:sp>
      <p:sp>
        <p:nvSpPr>
          <p:cNvPr id="5" name="Slide Number Placeholder 4"/>
          <p:cNvSpPr>
            <a:spLocks noGrp="1"/>
          </p:cNvSpPr>
          <p:nvPr>
            <p:ph type="sldNum" sz="quarter" idx="12"/>
          </p:nvPr>
        </p:nvSpPr>
        <p:spPr/>
        <p:txBody>
          <a:bodyPr/>
          <a:lstStyle/>
          <a:p>
            <a:fld id="{7A280DB1-6CF3-45AD-8ADF-7DB9686779A7}" type="slidenum">
              <a:rPr lang="tr-TR" smtClean="0"/>
              <a:pPr/>
              <a:t>‹#›</a:t>
            </a:fld>
            <a:endParaRPr lang="tr-TR"/>
          </a:p>
        </p:txBody>
      </p:sp>
    </p:spTree>
    <p:extLst>
      <p:ext uri="{BB962C8B-B14F-4D97-AF65-F5344CB8AC3E}">
        <p14:creationId xmlns:p14="http://schemas.microsoft.com/office/powerpoint/2010/main" xmlns="" val="2441507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9F959C4-0E47-4043-8D11-60BB9C757B76}" type="datetime1">
              <a:rPr lang="tr-TR" smtClean="0"/>
              <a:pPr/>
              <a:t>5.11.2019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a:t>müdek.gov.tr</a:t>
            </a:r>
          </a:p>
        </p:txBody>
      </p:sp>
      <p:sp>
        <p:nvSpPr>
          <p:cNvPr id="9" name="Slide Number Placeholder 8"/>
          <p:cNvSpPr>
            <a:spLocks noGrp="1"/>
          </p:cNvSpPr>
          <p:nvPr>
            <p:ph type="sldNum" sz="quarter" idx="12"/>
          </p:nvPr>
        </p:nvSpPr>
        <p:spPr/>
        <p:txBody>
          <a:bodyPr/>
          <a:lstStyle/>
          <a:p>
            <a:fld id="{7A280DB1-6CF3-45AD-8ADF-7DB9686779A7}" type="slidenum">
              <a:rPr lang="tr-TR" smtClean="0"/>
              <a:pPr/>
              <a:t>‹#›</a:t>
            </a:fld>
            <a:endParaRPr lang="tr-TR"/>
          </a:p>
        </p:txBody>
      </p:sp>
    </p:spTree>
    <p:extLst>
      <p:ext uri="{BB962C8B-B14F-4D97-AF65-F5344CB8AC3E}">
        <p14:creationId xmlns:p14="http://schemas.microsoft.com/office/powerpoint/2010/main" xmlns="" val="41581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E341642-6C31-4861-973C-CF9B5E9EB2A9}" type="datetime1">
              <a:rPr lang="tr-TR" smtClean="0"/>
              <a:pPr/>
              <a:t>5.11.2019</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tr-TR"/>
              <a:t>müdek.gov.tr</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A280DB1-6CF3-45AD-8ADF-7DB9686779A7}" type="slidenum">
              <a:rPr lang="tr-TR" smtClean="0"/>
              <a:pPr/>
              <a:t>‹#›</a:t>
            </a:fld>
            <a:endParaRPr lang="tr-TR"/>
          </a:p>
        </p:txBody>
      </p:sp>
    </p:spTree>
    <p:extLst>
      <p:ext uri="{BB962C8B-B14F-4D97-AF65-F5344CB8AC3E}">
        <p14:creationId xmlns:p14="http://schemas.microsoft.com/office/powerpoint/2010/main" xmlns="" val="232958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E84B04A-C5CA-4789-961B-D1817F6D0367}" type="datetime1">
              <a:rPr lang="tr-TR" smtClean="0"/>
              <a:pPr/>
              <a:t>5.11.2019</a:t>
            </a:fld>
            <a:endParaRPr lang="tr-TR"/>
          </a:p>
        </p:txBody>
      </p:sp>
      <p:sp>
        <p:nvSpPr>
          <p:cNvPr id="6" name="Footer Placeholder 5"/>
          <p:cNvSpPr>
            <a:spLocks noGrp="1"/>
          </p:cNvSpPr>
          <p:nvPr>
            <p:ph type="ftr" sz="quarter" idx="11"/>
          </p:nvPr>
        </p:nvSpPr>
        <p:spPr/>
        <p:txBody>
          <a:bodyPr/>
          <a:lstStyle/>
          <a:p>
            <a:r>
              <a:rPr lang="tr-TR"/>
              <a:t>müdek.gov.tr</a:t>
            </a:r>
          </a:p>
        </p:txBody>
      </p:sp>
      <p:sp>
        <p:nvSpPr>
          <p:cNvPr id="7" name="Slide Number Placeholder 6"/>
          <p:cNvSpPr>
            <a:spLocks noGrp="1"/>
          </p:cNvSpPr>
          <p:nvPr>
            <p:ph type="sldNum" sz="quarter" idx="12"/>
          </p:nvPr>
        </p:nvSpPr>
        <p:spPr/>
        <p:txBody>
          <a:bodyPr/>
          <a:lstStyle/>
          <a:p>
            <a:fld id="{7A280DB1-6CF3-45AD-8ADF-7DB9686779A7}" type="slidenum">
              <a:rPr lang="tr-TR" smtClean="0"/>
              <a:pPr/>
              <a:t>‹#›</a:t>
            </a:fld>
            <a:endParaRPr lang="tr-TR"/>
          </a:p>
        </p:txBody>
      </p:sp>
    </p:spTree>
    <p:extLst>
      <p:ext uri="{BB962C8B-B14F-4D97-AF65-F5344CB8AC3E}">
        <p14:creationId xmlns:p14="http://schemas.microsoft.com/office/powerpoint/2010/main" xmlns="" val="3127038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F5ACC56-BD3B-42A7-9FDE-43C4B0859830}" type="datetime1">
              <a:rPr lang="tr-TR" smtClean="0"/>
              <a:pPr/>
              <a:t>5.11.2019</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tr-TR"/>
              <a:t>müdek.gov.tr</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A280DB1-6CF3-45AD-8ADF-7DB9686779A7}"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67649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2D3D308-F3F5-4C82-A1FF-8B072F329911}"/>
              </a:ext>
            </a:extLst>
          </p:cNvPr>
          <p:cNvSpPr>
            <a:spLocks noGrp="1"/>
          </p:cNvSpPr>
          <p:nvPr>
            <p:ph type="ctrTitle"/>
          </p:nvPr>
        </p:nvSpPr>
        <p:spPr/>
        <p:txBody>
          <a:bodyPr>
            <a:normAutofit/>
          </a:bodyPr>
          <a:lstStyle/>
          <a:p>
            <a:pPr algn="ctr"/>
            <a:r>
              <a:rPr lang="tr-TR" sz="5400" b="1" dirty="0">
                <a:latin typeface="+mn-lt"/>
              </a:rPr>
              <a:t>MÜDEK Akreditasyon Süreci </a:t>
            </a:r>
            <a:r>
              <a:rPr lang="tr-TR" sz="5400" b="1" dirty="0" smtClean="0">
                <a:latin typeface="+mn-lt"/>
              </a:rPr>
              <a:t/>
            </a:r>
            <a:br>
              <a:rPr lang="tr-TR" sz="5400" b="1" dirty="0" smtClean="0">
                <a:latin typeface="+mn-lt"/>
              </a:rPr>
            </a:br>
            <a:r>
              <a:rPr lang="tr-TR" sz="5400" b="1" dirty="0" smtClean="0">
                <a:latin typeface="+mn-lt"/>
              </a:rPr>
              <a:t>ve</a:t>
            </a:r>
            <a:br>
              <a:rPr lang="tr-TR" sz="5400" b="1" dirty="0" smtClean="0">
                <a:latin typeface="+mn-lt"/>
              </a:rPr>
            </a:br>
            <a:r>
              <a:rPr lang="tr-TR" sz="5400" b="1" dirty="0" smtClean="0">
                <a:latin typeface="+mn-lt"/>
              </a:rPr>
              <a:t> </a:t>
            </a:r>
            <a:r>
              <a:rPr lang="tr-TR" sz="5400" b="1" dirty="0">
                <a:latin typeface="+mn-lt"/>
              </a:rPr>
              <a:t>Öğrenci Değerlendiricilerin Sürece Katılımı</a:t>
            </a:r>
          </a:p>
        </p:txBody>
      </p:sp>
    </p:spTree>
    <p:extLst>
      <p:ext uri="{BB962C8B-B14F-4D97-AF65-F5344CB8AC3E}">
        <p14:creationId xmlns:p14="http://schemas.microsoft.com/office/powerpoint/2010/main" xmlns="" val="1006040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19A145E-4EB3-4389-AC3D-8E337C6D45BF}"/>
              </a:ext>
            </a:extLst>
          </p:cNvPr>
          <p:cNvSpPr>
            <a:spLocks noGrp="1"/>
          </p:cNvSpPr>
          <p:nvPr>
            <p:ph idx="1"/>
          </p:nvPr>
        </p:nvSpPr>
        <p:spPr/>
        <p:txBody>
          <a:bodyPr/>
          <a:lstStyle/>
          <a:p>
            <a:r>
              <a:rPr lang="tr-TR" sz="2400" dirty="0">
                <a:latin typeface="Arial" pitchFamily="34" charset="0"/>
                <a:cs typeface="Arial" pitchFamily="34" charset="0"/>
              </a:rPr>
              <a:t>(g) Ziyaretin 1. gününde dekanlık sunumundan sonra, öğrenci değerlendirici yapılan programa göre, değerlendirme için </a:t>
            </a:r>
            <a:r>
              <a:rPr lang="tr-TR" sz="2400" dirty="0" err="1">
                <a:latin typeface="Arial" pitchFamily="34" charset="0"/>
                <a:cs typeface="Arial" pitchFamily="34" charset="0"/>
              </a:rPr>
              <a:t>MÜDEK’e</a:t>
            </a:r>
            <a:r>
              <a:rPr lang="tr-TR" sz="2400" dirty="0">
                <a:latin typeface="Arial" pitchFamily="34" charset="0"/>
                <a:cs typeface="Arial" pitchFamily="34" charset="0"/>
              </a:rPr>
              <a:t> başvurmuş her programın öğrenci temsilci grubuyla ayrı ayrı, dekanlık tarafından sağlanacak bir mekanda görüşür ve ilgili program değerlendiricisi için ölçütler bazında bir not hazırlar. </a:t>
            </a:r>
          </a:p>
          <a:p>
            <a:r>
              <a:rPr lang="tr-TR" sz="2400" dirty="0">
                <a:latin typeface="Arial" pitchFamily="34" charset="0"/>
                <a:cs typeface="Arial" pitchFamily="34" charset="0"/>
              </a:rPr>
              <a:t>Akşam takım toplantısında bu notları takıma sunar, soruları cevaplandırır ve program değerlendiricilerinin kendisinden incelenmesini istediği konuları not eder.</a:t>
            </a:r>
          </a:p>
          <a:p>
            <a:endParaRPr lang="tr-TR" dirty="0"/>
          </a:p>
        </p:txBody>
      </p:sp>
      <p:sp>
        <p:nvSpPr>
          <p:cNvPr id="6" name="Slayt Numarası Yer Tutucusu 5">
            <a:extLst>
              <a:ext uri="{FF2B5EF4-FFF2-40B4-BE49-F238E27FC236}">
                <a16:creationId xmlns:a16="http://schemas.microsoft.com/office/drawing/2014/main" xmlns="" id="{4FC71E0E-B363-464A-BBC1-2DCEE3FD3861}"/>
              </a:ext>
            </a:extLst>
          </p:cNvPr>
          <p:cNvSpPr>
            <a:spLocks noGrp="1"/>
          </p:cNvSpPr>
          <p:nvPr>
            <p:ph type="sldNum" sz="quarter" idx="12"/>
          </p:nvPr>
        </p:nvSpPr>
        <p:spPr/>
        <p:txBody>
          <a:bodyPr/>
          <a:lstStyle/>
          <a:p>
            <a:fld id="{7A280DB1-6CF3-45AD-8ADF-7DB9686779A7}" type="slidenum">
              <a:rPr lang="tr-TR" smtClean="0"/>
              <a:pPr/>
              <a:t>10</a:t>
            </a:fld>
            <a:endParaRPr lang="tr-TR"/>
          </a:p>
        </p:txBody>
      </p:sp>
      <p:sp>
        <p:nvSpPr>
          <p:cNvPr id="9" name="Başlık 1">
            <a:extLst>
              <a:ext uri="{FF2B5EF4-FFF2-40B4-BE49-F238E27FC236}">
                <a16:creationId xmlns:a16="http://schemas.microsoft.com/office/drawing/2014/main" xmlns="" id="{20ADA0F8-85C2-4747-A693-F7885EF9E9C2}"/>
              </a:ext>
            </a:extLst>
          </p:cNvPr>
          <p:cNvSpPr>
            <a:spLocks noGrp="1"/>
          </p:cNvSpPr>
          <p:nvPr>
            <p:ph type="title"/>
          </p:nvPr>
        </p:nvSpPr>
        <p:spPr>
          <a:xfrm>
            <a:off x="1112270" y="689547"/>
            <a:ext cx="10058400" cy="643078"/>
          </a:xfrm>
        </p:spPr>
        <p:txBody>
          <a:bodyPr>
            <a:normAutofit/>
          </a:bodyPr>
          <a:lstStyle/>
          <a:p>
            <a:r>
              <a:rPr lang="tr-TR" sz="3200" b="1" dirty="0">
                <a:latin typeface="Arial" pitchFamily="34" charset="0"/>
                <a:cs typeface="Arial" pitchFamily="34" charset="0"/>
              </a:rPr>
              <a:t>ÖĞRENCİ </a:t>
            </a:r>
            <a:r>
              <a:rPr lang="tr-TR" sz="3200" b="1" dirty="0" smtClean="0">
                <a:latin typeface="Arial" pitchFamily="34" charset="0"/>
                <a:cs typeface="Arial" pitchFamily="34" charset="0"/>
              </a:rPr>
              <a:t>DEĞERLENDİRİCİNİN </a:t>
            </a:r>
            <a:r>
              <a:rPr lang="tr-TR" sz="3200" b="1" dirty="0">
                <a:latin typeface="Arial" pitchFamily="34" charset="0"/>
                <a:cs typeface="Arial" pitchFamily="34" charset="0"/>
              </a:rPr>
              <a:t>SÜRECE KATILIMI</a:t>
            </a:r>
          </a:p>
        </p:txBody>
      </p:sp>
    </p:spTree>
    <p:extLst>
      <p:ext uri="{BB962C8B-B14F-4D97-AF65-F5344CB8AC3E}">
        <p14:creationId xmlns:p14="http://schemas.microsoft.com/office/powerpoint/2010/main" xmlns="" val="2082015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1AEFBBE-C3DE-4681-817D-CB60E8E48011}"/>
              </a:ext>
            </a:extLst>
          </p:cNvPr>
          <p:cNvSpPr>
            <a:spLocks noGrp="1"/>
          </p:cNvSpPr>
          <p:nvPr>
            <p:ph type="title"/>
          </p:nvPr>
        </p:nvSpPr>
        <p:spPr>
          <a:xfrm>
            <a:off x="419724" y="434715"/>
            <a:ext cx="11377535" cy="1017832"/>
          </a:xfrm>
        </p:spPr>
        <p:txBody>
          <a:bodyPr>
            <a:normAutofit/>
          </a:bodyPr>
          <a:lstStyle/>
          <a:p>
            <a:r>
              <a:rPr lang="tr-TR" sz="3200" b="1" dirty="0">
                <a:latin typeface="Arial" pitchFamily="34" charset="0"/>
                <a:cs typeface="Arial" pitchFamily="34" charset="0"/>
              </a:rPr>
              <a:t>ÖĞRENCİ </a:t>
            </a:r>
            <a:r>
              <a:rPr lang="tr-TR" sz="3200" b="1" dirty="0" smtClean="0">
                <a:latin typeface="Arial" pitchFamily="34" charset="0"/>
                <a:cs typeface="Arial" pitchFamily="34" charset="0"/>
              </a:rPr>
              <a:t>DEĞERLENDİRİCİNİN </a:t>
            </a:r>
            <a:r>
              <a:rPr lang="tr-TR" sz="3200" b="1" dirty="0">
                <a:latin typeface="Arial" pitchFamily="34" charset="0"/>
                <a:cs typeface="Arial" pitchFamily="34" charset="0"/>
              </a:rPr>
              <a:t>İLGİLENECEĞİ ÖLÇÜTLER</a:t>
            </a:r>
          </a:p>
        </p:txBody>
      </p:sp>
      <p:pic>
        <p:nvPicPr>
          <p:cNvPr id="4" name="İçerik Yer Tutucusu 3">
            <a:extLst>
              <a:ext uri="{FF2B5EF4-FFF2-40B4-BE49-F238E27FC236}">
                <a16:creationId xmlns:a16="http://schemas.microsoft.com/office/drawing/2014/main" xmlns="" id="{293E1445-1C9A-4D20-A2A0-0D5FF06064B2}"/>
              </a:ext>
            </a:extLst>
          </p:cNvPr>
          <p:cNvPicPr>
            <a:picLocks noGrp="1"/>
          </p:cNvPicPr>
          <p:nvPr>
            <p:ph idx="1"/>
          </p:nvPr>
        </p:nvPicPr>
        <p:blipFill>
          <a:blip r:embed="rId2">
            <a:extLst>
              <a:ext uri="{28A0092B-C50C-407E-A947-70E740481C1C}">
                <a14:useLocalDpi xmlns:a14="http://schemas.microsoft.com/office/drawing/2010/main" xmlns="" val="0"/>
              </a:ext>
            </a:extLst>
          </a:blip>
          <a:stretch>
            <a:fillRect/>
          </a:stretch>
        </p:blipFill>
        <p:spPr>
          <a:xfrm>
            <a:off x="1097280" y="2075935"/>
            <a:ext cx="9405963" cy="3797643"/>
          </a:xfrm>
          <a:prstGeom prst="rect">
            <a:avLst/>
          </a:prstGeom>
        </p:spPr>
      </p:pic>
      <p:sp>
        <p:nvSpPr>
          <p:cNvPr id="7" name="Slayt Numarası Yer Tutucusu 6">
            <a:extLst>
              <a:ext uri="{FF2B5EF4-FFF2-40B4-BE49-F238E27FC236}">
                <a16:creationId xmlns:a16="http://schemas.microsoft.com/office/drawing/2014/main" xmlns="" id="{E572474F-F12B-421C-9CA7-65796A2AD818}"/>
              </a:ext>
            </a:extLst>
          </p:cNvPr>
          <p:cNvSpPr>
            <a:spLocks noGrp="1"/>
          </p:cNvSpPr>
          <p:nvPr>
            <p:ph type="sldNum" sz="quarter" idx="12"/>
          </p:nvPr>
        </p:nvSpPr>
        <p:spPr/>
        <p:txBody>
          <a:bodyPr/>
          <a:lstStyle/>
          <a:p>
            <a:fld id="{7A280DB1-6CF3-45AD-8ADF-7DB9686779A7}" type="slidenum">
              <a:rPr lang="tr-TR" sz="2800" smtClean="0"/>
              <a:pPr/>
              <a:t>11</a:t>
            </a:fld>
            <a:endParaRPr lang="tr-TR" sz="2800" dirty="0"/>
          </a:p>
        </p:txBody>
      </p:sp>
    </p:spTree>
    <p:extLst>
      <p:ext uri="{BB962C8B-B14F-4D97-AF65-F5344CB8AC3E}">
        <p14:creationId xmlns:p14="http://schemas.microsoft.com/office/powerpoint/2010/main" xmlns="" val="1141795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xmlns="" id="{2E89E79E-F32F-42DF-ADAB-758727AF1EC4}"/>
              </a:ext>
            </a:extLst>
          </p:cNvPr>
          <p:cNvPicPr>
            <a:picLocks noGrp="1"/>
          </p:cNvPicPr>
          <p:nvPr>
            <p:ph idx="1"/>
          </p:nvPr>
        </p:nvPicPr>
        <p:blipFill>
          <a:blip r:embed="rId2">
            <a:extLst>
              <a:ext uri="{28A0092B-C50C-407E-A947-70E740481C1C}">
                <a14:useLocalDpi xmlns:a14="http://schemas.microsoft.com/office/drawing/2010/main" xmlns="" val="0"/>
              </a:ext>
            </a:extLst>
          </a:blip>
          <a:stretch>
            <a:fillRect/>
          </a:stretch>
        </p:blipFill>
        <p:spPr>
          <a:xfrm>
            <a:off x="1097057" y="1885430"/>
            <a:ext cx="9922933" cy="4080932"/>
          </a:xfrm>
          <a:prstGeom prst="rect">
            <a:avLst/>
          </a:prstGeom>
        </p:spPr>
      </p:pic>
      <p:sp>
        <p:nvSpPr>
          <p:cNvPr id="7" name="Slayt Numarası Yer Tutucusu 6">
            <a:extLst>
              <a:ext uri="{FF2B5EF4-FFF2-40B4-BE49-F238E27FC236}">
                <a16:creationId xmlns:a16="http://schemas.microsoft.com/office/drawing/2014/main" xmlns="" id="{A7FA3500-AC5A-405E-9F53-82B20C994B64}"/>
              </a:ext>
            </a:extLst>
          </p:cNvPr>
          <p:cNvSpPr>
            <a:spLocks noGrp="1"/>
          </p:cNvSpPr>
          <p:nvPr>
            <p:ph type="sldNum" sz="quarter" idx="12"/>
          </p:nvPr>
        </p:nvSpPr>
        <p:spPr/>
        <p:txBody>
          <a:bodyPr/>
          <a:lstStyle/>
          <a:p>
            <a:fld id="{7A280DB1-6CF3-45AD-8ADF-7DB9686779A7}" type="slidenum">
              <a:rPr lang="tr-TR" sz="2800" smtClean="0"/>
              <a:pPr/>
              <a:t>12</a:t>
            </a:fld>
            <a:endParaRPr lang="tr-TR" sz="2800" dirty="0"/>
          </a:p>
        </p:txBody>
      </p:sp>
      <p:sp>
        <p:nvSpPr>
          <p:cNvPr id="9" name="Başlık 1">
            <a:extLst>
              <a:ext uri="{FF2B5EF4-FFF2-40B4-BE49-F238E27FC236}">
                <a16:creationId xmlns:a16="http://schemas.microsoft.com/office/drawing/2014/main" xmlns="" id="{D1AEFBBE-C3DE-4681-817D-CB60E8E48011}"/>
              </a:ext>
            </a:extLst>
          </p:cNvPr>
          <p:cNvSpPr>
            <a:spLocks noGrp="1"/>
          </p:cNvSpPr>
          <p:nvPr>
            <p:ph type="title"/>
          </p:nvPr>
        </p:nvSpPr>
        <p:spPr>
          <a:xfrm>
            <a:off x="419724" y="434715"/>
            <a:ext cx="11377535" cy="1017832"/>
          </a:xfrm>
        </p:spPr>
        <p:txBody>
          <a:bodyPr>
            <a:normAutofit/>
          </a:bodyPr>
          <a:lstStyle/>
          <a:p>
            <a:r>
              <a:rPr lang="tr-TR" sz="3200" b="1" dirty="0">
                <a:latin typeface="Arial" pitchFamily="34" charset="0"/>
                <a:cs typeface="Arial" pitchFamily="34" charset="0"/>
              </a:rPr>
              <a:t>ÖĞRENCİ </a:t>
            </a:r>
            <a:r>
              <a:rPr lang="tr-TR" sz="3200" b="1" dirty="0" smtClean="0">
                <a:latin typeface="Arial" pitchFamily="34" charset="0"/>
                <a:cs typeface="Arial" pitchFamily="34" charset="0"/>
              </a:rPr>
              <a:t>DEĞERLENDİRİCİNİN </a:t>
            </a:r>
            <a:r>
              <a:rPr lang="tr-TR" sz="3200" b="1" dirty="0">
                <a:latin typeface="Arial" pitchFamily="34" charset="0"/>
                <a:cs typeface="Arial" pitchFamily="34" charset="0"/>
              </a:rPr>
              <a:t>İLGİLENECEĞİ ÖLÇÜTLER</a:t>
            </a:r>
          </a:p>
        </p:txBody>
      </p:sp>
    </p:spTree>
    <p:extLst>
      <p:ext uri="{BB962C8B-B14F-4D97-AF65-F5344CB8AC3E}">
        <p14:creationId xmlns:p14="http://schemas.microsoft.com/office/powerpoint/2010/main" xmlns="" val="1917688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xmlns="" id="{288A2DD7-76A4-4A6A-8A89-703A4AD152DE}"/>
              </a:ext>
            </a:extLst>
          </p:cNvPr>
          <p:cNvPicPr>
            <a:picLocks noGrp="1"/>
          </p:cNvPicPr>
          <p:nvPr>
            <p:ph idx="1"/>
          </p:nvPr>
        </p:nvPicPr>
        <p:blipFill>
          <a:blip r:embed="rId2">
            <a:extLst>
              <a:ext uri="{28A0092B-C50C-407E-A947-70E740481C1C}">
                <a14:useLocalDpi xmlns:a14="http://schemas.microsoft.com/office/drawing/2010/main" xmlns="" val="0"/>
              </a:ext>
            </a:extLst>
          </a:blip>
          <a:stretch>
            <a:fillRect/>
          </a:stretch>
        </p:blipFill>
        <p:spPr>
          <a:xfrm>
            <a:off x="1203932" y="1892648"/>
            <a:ext cx="10007600" cy="4165600"/>
          </a:xfrm>
          <a:prstGeom prst="rect">
            <a:avLst/>
          </a:prstGeom>
        </p:spPr>
      </p:pic>
      <p:sp>
        <p:nvSpPr>
          <p:cNvPr id="7" name="Slayt Numarası Yer Tutucusu 6">
            <a:extLst>
              <a:ext uri="{FF2B5EF4-FFF2-40B4-BE49-F238E27FC236}">
                <a16:creationId xmlns:a16="http://schemas.microsoft.com/office/drawing/2014/main" xmlns="" id="{3AC885DC-FA5E-4F7A-8102-0BBA8721DB71}"/>
              </a:ext>
            </a:extLst>
          </p:cNvPr>
          <p:cNvSpPr>
            <a:spLocks noGrp="1"/>
          </p:cNvSpPr>
          <p:nvPr>
            <p:ph type="sldNum" sz="quarter" idx="12"/>
          </p:nvPr>
        </p:nvSpPr>
        <p:spPr/>
        <p:txBody>
          <a:bodyPr/>
          <a:lstStyle/>
          <a:p>
            <a:fld id="{7A280DB1-6CF3-45AD-8ADF-7DB9686779A7}" type="slidenum">
              <a:rPr lang="tr-TR" sz="2800" smtClean="0"/>
              <a:pPr/>
              <a:t>13</a:t>
            </a:fld>
            <a:endParaRPr lang="tr-TR" dirty="0"/>
          </a:p>
        </p:txBody>
      </p:sp>
      <p:sp>
        <p:nvSpPr>
          <p:cNvPr id="9" name="Başlık 1">
            <a:extLst>
              <a:ext uri="{FF2B5EF4-FFF2-40B4-BE49-F238E27FC236}">
                <a16:creationId xmlns:a16="http://schemas.microsoft.com/office/drawing/2014/main" xmlns="" id="{D1AEFBBE-C3DE-4681-817D-CB60E8E48011}"/>
              </a:ext>
            </a:extLst>
          </p:cNvPr>
          <p:cNvSpPr>
            <a:spLocks noGrp="1"/>
          </p:cNvSpPr>
          <p:nvPr>
            <p:ph type="title"/>
          </p:nvPr>
        </p:nvSpPr>
        <p:spPr>
          <a:xfrm>
            <a:off x="419724" y="434715"/>
            <a:ext cx="11377535" cy="1017832"/>
          </a:xfrm>
        </p:spPr>
        <p:txBody>
          <a:bodyPr>
            <a:normAutofit/>
          </a:bodyPr>
          <a:lstStyle/>
          <a:p>
            <a:r>
              <a:rPr lang="tr-TR" sz="3200" b="1" dirty="0">
                <a:latin typeface="Arial" pitchFamily="34" charset="0"/>
                <a:cs typeface="Arial" pitchFamily="34" charset="0"/>
              </a:rPr>
              <a:t>ÖĞRENCİ </a:t>
            </a:r>
            <a:r>
              <a:rPr lang="tr-TR" sz="3200" b="1" dirty="0" smtClean="0">
                <a:latin typeface="Arial" pitchFamily="34" charset="0"/>
                <a:cs typeface="Arial" pitchFamily="34" charset="0"/>
              </a:rPr>
              <a:t>DEĞERLENDİRİCİNİN </a:t>
            </a:r>
            <a:r>
              <a:rPr lang="tr-TR" sz="3200" b="1" dirty="0">
                <a:latin typeface="Arial" pitchFamily="34" charset="0"/>
                <a:cs typeface="Arial" pitchFamily="34" charset="0"/>
              </a:rPr>
              <a:t>İLGİLENECEĞİ ÖLÇÜTLER</a:t>
            </a:r>
          </a:p>
        </p:txBody>
      </p:sp>
    </p:spTree>
    <p:extLst>
      <p:ext uri="{BB962C8B-B14F-4D97-AF65-F5344CB8AC3E}">
        <p14:creationId xmlns:p14="http://schemas.microsoft.com/office/powerpoint/2010/main" xmlns="" val="3802458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544B24A-5070-41CA-B11D-D93F870B88BA}"/>
              </a:ext>
            </a:extLst>
          </p:cNvPr>
          <p:cNvSpPr>
            <a:spLocks noGrp="1"/>
          </p:cNvSpPr>
          <p:nvPr>
            <p:ph type="title"/>
          </p:nvPr>
        </p:nvSpPr>
        <p:spPr/>
        <p:txBody>
          <a:bodyPr/>
          <a:lstStyle/>
          <a:p>
            <a:r>
              <a:rPr lang="tr-TR" b="1" dirty="0">
                <a:latin typeface="Arial" pitchFamily="34" charset="0"/>
                <a:cs typeface="Arial" pitchFamily="34" charset="0"/>
              </a:rPr>
              <a:t>İÇERİK </a:t>
            </a:r>
          </a:p>
        </p:txBody>
      </p:sp>
      <p:sp>
        <p:nvSpPr>
          <p:cNvPr id="3" name="İçerik Yer Tutucusu 2">
            <a:extLst>
              <a:ext uri="{FF2B5EF4-FFF2-40B4-BE49-F238E27FC236}">
                <a16:creationId xmlns:a16="http://schemas.microsoft.com/office/drawing/2014/main" xmlns="" id="{2C91CC2E-B53D-4811-83DB-48FEBE7AA1DC}"/>
              </a:ext>
            </a:extLst>
          </p:cNvPr>
          <p:cNvSpPr>
            <a:spLocks noGrp="1"/>
          </p:cNvSpPr>
          <p:nvPr>
            <p:ph idx="1"/>
          </p:nvPr>
        </p:nvSpPr>
        <p:spPr/>
        <p:txBody>
          <a:bodyPr/>
          <a:lstStyle/>
          <a:p>
            <a:r>
              <a:rPr lang="tr-TR" sz="2800" b="1" dirty="0">
                <a:latin typeface="Arial" pitchFamily="34" charset="0"/>
                <a:cs typeface="Arial" pitchFamily="34" charset="0"/>
              </a:rPr>
              <a:t>Gerekçe</a:t>
            </a:r>
          </a:p>
          <a:p>
            <a:r>
              <a:rPr lang="tr-TR" sz="2800" b="1" dirty="0">
                <a:latin typeface="Arial" pitchFamily="34" charset="0"/>
                <a:cs typeface="Arial" pitchFamily="34" charset="0"/>
              </a:rPr>
              <a:t>Uygulama </a:t>
            </a:r>
            <a:r>
              <a:rPr lang="tr-TR" sz="2800" b="1" dirty="0" err="1">
                <a:latin typeface="Arial" pitchFamily="34" charset="0"/>
                <a:cs typeface="Arial" pitchFamily="34" charset="0"/>
              </a:rPr>
              <a:t>Başlancı</a:t>
            </a:r>
            <a:r>
              <a:rPr lang="tr-TR" sz="2800" b="1" dirty="0">
                <a:latin typeface="Arial" pitchFamily="34" charset="0"/>
                <a:cs typeface="Arial" pitchFamily="34" charset="0"/>
              </a:rPr>
              <a:t> ve Gelişimi</a:t>
            </a:r>
          </a:p>
          <a:p>
            <a:r>
              <a:rPr lang="tr-TR" sz="2800" b="1" dirty="0">
                <a:solidFill>
                  <a:schemeClr val="tx1">
                    <a:lumMod val="85000"/>
                    <a:lumOff val="15000"/>
                  </a:schemeClr>
                </a:solidFill>
                <a:latin typeface="Arial" pitchFamily="34" charset="0"/>
                <a:cs typeface="Arial" pitchFamily="34" charset="0"/>
              </a:rPr>
              <a:t>Öğrenci Değerlendiricilerin Seçimi ve Eğitimi </a:t>
            </a:r>
          </a:p>
          <a:p>
            <a:r>
              <a:rPr lang="tr-TR" sz="2800" b="1" dirty="0">
                <a:solidFill>
                  <a:schemeClr val="tx1">
                    <a:lumMod val="85000"/>
                    <a:lumOff val="15000"/>
                  </a:schemeClr>
                </a:solidFill>
                <a:latin typeface="Arial" pitchFamily="34" charset="0"/>
                <a:cs typeface="Arial" pitchFamily="34" charset="0"/>
              </a:rPr>
              <a:t>Öğrenci Değerlendiricinin Sürece Katılımı </a:t>
            </a:r>
          </a:p>
          <a:p>
            <a:r>
              <a:rPr lang="tr-TR" sz="2800" b="1" dirty="0">
                <a:latin typeface="Arial" pitchFamily="34" charset="0"/>
                <a:cs typeface="Arial" pitchFamily="34" charset="0"/>
              </a:rPr>
              <a:t>Öğrenci Değerlendiricilerin İlgileneceği Ölçütler </a:t>
            </a:r>
            <a:endParaRPr lang="tr-TR" sz="2800" b="1" dirty="0">
              <a:solidFill>
                <a:schemeClr val="tx1">
                  <a:lumMod val="85000"/>
                  <a:lumOff val="15000"/>
                </a:schemeClr>
              </a:solidFill>
              <a:latin typeface="Arial" pitchFamily="34" charset="0"/>
              <a:cs typeface="Arial" pitchFamily="34" charset="0"/>
            </a:endParaRPr>
          </a:p>
          <a:p>
            <a:endParaRPr lang="tr-TR" dirty="0"/>
          </a:p>
        </p:txBody>
      </p:sp>
      <p:sp>
        <p:nvSpPr>
          <p:cNvPr id="6" name="Slayt Numarası Yer Tutucusu 5">
            <a:extLst>
              <a:ext uri="{FF2B5EF4-FFF2-40B4-BE49-F238E27FC236}">
                <a16:creationId xmlns:a16="http://schemas.microsoft.com/office/drawing/2014/main" xmlns="" id="{8BAE1658-FB1E-4C86-8748-7ADAD676F784}"/>
              </a:ext>
            </a:extLst>
          </p:cNvPr>
          <p:cNvSpPr>
            <a:spLocks noGrp="1"/>
          </p:cNvSpPr>
          <p:nvPr>
            <p:ph type="sldNum" sz="quarter" idx="12"/>
          </p:nvPr>
        </p:nvSpPr>
        <p:spPr/>
        <p:txBody>
          <a:bodyPr/>
          <a:lstStyle/>
          <a:p>
            <a:fld id="{7A280DB1-6CF3-45AD-8ADF-7DB9686779A7}" type="slidenum">
              <a:rPr lang="tr-TR" sz="2800" smtClean="0"/>
              <a:pPr/>
              <a:t>2</a:t>
            </a:fld>
            <a:endParaRPr lang="tr-TR" sz="2800" dirty="0"/>
          </a:p>
        </p:txBody>
      </p:sp>
    </p:spTree>
    <p:extLst>
      <p:ext uri="{BB962C8B-B14F-4D97-AF65-F5344CB8AC3E}">
        <p14:creationId xmlns:p14="http://schemas.microsoft.com/office/powerpoint/2010/main" xmlns="" val="2013933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B094F17-6E86-422E-AD7A-D586A54C5040}"/>
              </a:ext>
            </a:extLst>
          </p:cNvPr>
          <p:cNvSpPr>
            <a:spLocks noGrp="1"/>
          </p:cNvSpPr>
          <p:nvPr>
            <p:ph type="title"/>
          </p:nvPr>
        </p:nvSpPr>
        <p:spPr>
          <a:xfrm>
            <a:off x="1097280" y="539645"/>
            <a:ext cx="10058400" cy="807970"/>
          </a:xfrm>
        </p:spPr>
        <p:txBody>
          <a:bodyPr>
            <a:normAutofit/>
          </a:bodyPr>
          <a:lstStyle/>
          <a:p>
            <a:r>
              <a:rPr lang="tr-TR" sz="3600" b="1" dirty="0">
                <a:latin typeface="+mn-lt"/>
              </a:rPr>
              <a:t>GEREKÇE</a:t>
            </a:r>
          </a:p>
        </p:txBody>
      </p:sp>
      <p:sp>
        <p:nvSpPr>
          <p:cNvPr id="3" name="İçerik Yer Tutucusu 2">
            <a:extLst>
              <a:ext uri="{FF2B5EF4-FFF2-40B4-BE49-F238E27FC236}">
                <a16:creationId xmlns:a16="http://schemas.microsoft.com/office/drawing/2014/main" xmlns="" id="{10D5F9D1-13FC-4279-AC77-41334BA9F86D}"/>
              </a:ext>
            </a:extLst>
          </p:cNvPr>
          <p:cNvSpPr>
            <a:spLocks noGrp="1"/>
          </p:cNvSpPr>
          <p:nvPr>
            <p:ph idx="1"/>
          </p:nvPr>
        </p:nvSpPr>
        <p:spPr/>
        <p:txBody>
          <a:bodyPr>
            <a:normAutofit fontScale="92500" lnSpcReduction="10000"/>
          </a:bodyPr>
          <a:lstStyle/>
          <a:p>
            <a:r>
              <a:rPr lang="tr-TR" sz="2800" dirty="0">
                <a:latin typeface="Arial" pitchFamily="34" charset="0"/>
                <a:cs typeface="Arial" pitchFamily="34" charset="0"/>
              </a:rPr>
              <a:t>2005 yılında </a:t>
            </a:r>
            <a:r>
              <a:rPr lang="tr-TR" sz="2800" dirty="0" err="1">
                <a:latin typeface="Arial" pitchFamily="34" charset="0"/>
                <a:cs typeface="Arial" pitchFamily="34" charset="0"/>
              </a:rPr>
              <a:t>Bergen'de</a:t>
            </a:r>
            <a:r>
              <a:rPr lang="tr-TR" sz="2800" dirty="0">
                <a:latin typeface="Arial" pitchFamily="34" charset="0"/>
                <a:cs typeface="Arial" pitchFamily="34" charset="0"/>
              </a:rPr>
              <a:t> Bologna süreci bakanlar zirvesinde kabul edilen "Kalite Güvencesi için Avrupa Standartları ve Ana Esasları" (ESG – </a:t>
            </a:r>
            <a:r>
              <a:rPr lang="tr-TR" sz="2800" dirty="0" err="1">
                <a:latin typeface="Arial" pitchFamily="34" charset="0"/>
                <a:cs typeface="Arial" pitchFamily="34" charset="0"/>
              </a:rPr>
              <a:t>The</a:t>
            </a:r>
            <a:r>
              <a:rPr lang="tr-TR" sz="2800" dirty="0">
                <a:latin typeface="Arial" pitchFamily="34" charset="0"/>
                <a:cs typeface="Arial" pitchFamily="34" charset="0"/>
              </a:rPr>
              <a:t> </a:t>
            </a:r>
            <a:r>
              <a:rPr lang="tr-TR" sz="2800" dirty="0" err="1">
                <a:latin typeface="Arial" pitchFamily="34" charset="0"/>
                <a:cs typeface="Arial" pitchFamily="34" charset="0"/>
              </a:rPr>
              <a:t>European</a:t>
            </a:r>
            <a:r>
              <a:rPr lang="tr-TR" sz="2800" dirty="0">
                <a:latin typeface="Arial" pitchFamily="34" charset="0"/>
                <a:cs typeface="Arial" pitchFamily="34" charset="0"/>
              </a:rPr>
              <a:t> </a:t>
            </a:r>
            <a:r>
              <a:rPr lang="tr-TR" sz="2800" dirty="0" err="1">
                <a:latin typeface="Arial" pitchFamily="34" charset="0"/>
                <a:cs typeface="Arial" pitchFamily="34" charset="0"/>
              </a:rPr>
              <a:t>Standards</a:t>
            </a:r>
            <a:r>
              <a:rPr lang="tr-TR" sz="2800" dirty="0">
                <a:latin typeface="Arial" pitchFamily="34" charset="0"/>
                <a:cs typeface="Arial" pitchFamily="34" charset="0"/>
              </a:rPr>
              <a:t> </a:t>
            </a:r>
            <a:r>
              <a:rPr lang="tr-TR" sz="2800" dirty="0" err="1">
                <a:latin typeface="Arial" pitchFamily="34" charset="0"/>
                <a:cs typeface="Arial" pitchFamily="34" charset="0"/>
              </a:rPr>
              <a:t>and</a:t>
            </a:r>
            <a:r>
              <a:rPr lang="tr-TR" sz="2800" dirty="0">
                <a:latin typeface="Arial" pitchFamily="34" charset="0"/>
                <a:cs typeface="Arial" pitchFamily="34" charset="0"/>
              </a:rPr>
              <a:t> </a:t>
            </a:r>
            <a:r>
              <a:rPr lang="tr-TR" sz="2800" dirty="0" err="1">
                <a:latin typeface="Arial" pitchFamily="34" charset="0"/>
                <a:cs typeface="Arial" pitchFamily="34" charset="0"/>
              </a:rPr>
              <a:t>Guidelines</a:t>
            </a:r>
            <a:r>
              <a:rPr lang="tr-TR" sz="2800" dirty="0">
                <a:latin typeface="Arial" pitchFamily="34" charset="0"/>
                <a:cs typeface="Arial" pitchFamily="34" charset="0"/>
              </a:rPr>
              <a:t> </a:t>
            </a:r>
            <a:r>
              <a:rPr lang="tr-TR" sz="2800" dirty="0" err="1">
                <a:latin typeface="Arial" pitchFamily="34" charset="0"/>
                <a:cs typeface="Arial" pitchFamily="34" charset="0"/>
              </a:rPr>
              <a:t>for</a:t>
            </a:r>
            <a:r>
              <a:rPr lang="tr-TR" sz="2800" dirty="0">
                <a:latin typeface="Arial" pitchFamily="34" charset="0"/>
                <a:cs typeface="Arial" pitchFamily="34" charset="0"/>
              </a:rPr>
              <a:t> </a:t>
            </a:r>
            <a:r>
              <a:rPr lang="tr-TR" sz="2800" dirty="0" err="1">
                <a:latin typeface="Arial" pitchFamily="34" charset="0"/>
                <a:cs typeface="Arial" pitchFamily="34" charset="0"/>
              </a:rPr>
              <a:t>Quality</a:t>
            </a:r>
            <a:r>
              <a:rPr lang="tr-TR" sz="2800" dirty="0">
                <a:latin typeface="Arial" pitchFamily="34" charset="0"/>
                <a:cs typeface="Arial" pitchFamily="34" charset="0"/>
              </a:rPr>
              <a:t> </a:t>
            </a:r>
            <a:r>
              <a:rPr lang="tr-TR" sz="2800" dirty="0" err="1">
                <a:latin typeface="Arial" pitchFamily="34" charset="0"/>
                <a:cs typeface="Arial" pitchFamily="34" charset="0"/>
              </a:rPr>
              <a:t>Assurance</a:t>
            </a:r>
            <a:r>
              <a:rPr lang="tr-TR" sz="2800" dirty="0">
                <a:latin typeface="Arial" pitchFamily="34" charset="0"/>
                <a:cs typeface="Arial" pitchFamily="34" charset="0"/>
              </a:rPr>
              <a:t>) belgesinin, kalite güvence ajansları için getirdiği Avrupa standartları, kalite değerlendirme takımlarında öğrenci üyelerin de bulunmasını öngörmektedir.</a:t>
            </a:r>
          </a:p>
          <a:p>
            <a:r>
              <a:rPr lang="tr-TR" sz="2800" dirty="0">
                <a:latin typeface="Arial" pitchFamily="34" charset="0"/>
                <a:cs typeface="Arial" pitchFamily="34" charset="0"/>
              </a:rPr>
              <a:t>MÜDEK'in, üye olmayı hedeflediği "Yükseköğretimde Avrupa Kalite Güvence Kütüğü" (EQAR – </a:t>
            </a:r>
            <a:r>
              <a:rPr lang="tr-TR" sz="2800" dirty="0" err="1">
                <a:latin typeface="Arial" pitchFamily="34" charset="0"/>
                <a:cs typeface="Arial" pitchFamily="34" charset="0"/>
              </a:rPr>
              <a:t>European</a:t>
            </a:r>
            <a:r>
              <a:rPr lang="tr-TR" sz="2800" dirty="0">
                <a:latin typeface="Arial" pitchFamily="34" charset="0"/>
                <a:cs typeface="Arial" pitchFamily="34" charset="0"/>
              </a:rPr>
              <a:t> </a:t>
            </a:r>
            <a:r>
              <a:rPr lang="tr-TR" sz="2800" dirty="0" err="1">
                <a:latin typeface="Arial" pitchFamily="34" charset="0"/>
                <a:cs typeface="Arial" pitchFamily="34" charset="0"/>
              </a:rPr>
              <a:t>Quality</a:t>
            </a:r>
            <a:r>
              <a:rPr lang="tr-TR" sz="2800" dirty="0">
                <a:latin typeface="Arial" pitchFamily="34" charset="0"/>
                <a:cs typeface="Arial" pitchFamily="34" charset="0"/>
              </a:rPr>
              <a:t> </a:t>
            </a:r>
            <a:r>
              <a:rPr lang="tr-TR" sz="2800" dirty="0" err="1">
                <a:latin typeface="Arial" pitchFamily="34" charset="0"/>
                <a:cs typeface="Arial" pitchFamily="34" charset="0"/>
              </a:rPr>
              <a:t>Assurance</a:t>
            </a:r>
            <a:r>
              <a:rPr lang="tr-TR" sz="2800" dirty="0">
                <a:latin typeface="Arial" pitchFamily="34" charset="0"/>
                <a:cs typeface="Arial" pitchFamily="34" charset="0"/>
              </a:rPr>
              <a:t> </a:t>
            </a:r>
            <a:r>
              <a:rPr lang="tr-TR" sz="2800" dirty="0" err="1">
                <a:latin typeface="Arial" pitchFamily="34" charset="0"/>
                <a:cs typeface="Arial" pitchFamily="34" charset="0"/>
              </a:rPr>
              <a:t>Register</a:t>
            </a:r>
            <a:r>
              <a:rPr lang="tr-TR" sz="2800" dirty="0">
                <a:latin typeface="Arial" pitchFamily="34" charset="0"/>
                <a:cs typeface="Arial" pitchFamily="34" charset="0"/>
              </a:rPr>
              <a:t> </a:t>
            </a:r>
            <a:r>
              <a:rPr lang="tr-TR" sz="2800" dirty="0" err="1">
                <a:latin typeface="Arial" pitchFamily="34" charset="0"/>
                <a:cs typeface="Arial" pitchFamily="34" charset="0"/>
              </a:rPr>
              <a:t>for</a:t>
            </a:r>
            <a:r>
              <a:rPr lang="tr-TR" sz="2800" dirty="0">
                <a:latin typeface="Arial" pitchFamily="34" charset="0"/>
                <a:cs typeface="Arial" pitchFamily="34" charset="0"/>
              </a:rPr>
              <a:t> </a:t>
            </a:r>
            <a:r>
              <a:rPr lang="tr-TR" sz="2800" dirty="0" err="1">
                <a:latin typeface="Arial" pitchFamily="34" charset="0"/>
                <a:cs typeface="Arial" pitchFamily="34" charset="0"/>
              </a:rPr>
              <a:t>Higher</a:t>
            </a:r>
            <a:r>
              <a:rPr lang="tr-TR" sz="2800" dirty="0">
                <a:latin typeface="Arial" pitchFamily="34" charset="0"/>
                <a:cs typeface="Arial" pitchFamily="34" charset="0"/>
              </a:rPr>
              <a:t> </a:t>
            </a:r>
            <a:r>
              <a:rPr lang="tr-TR" sz="2800" dirty="0" err="1">
                <a:latin typeface="Arial" pitchFamily="34" charset="0"/>
                <a:cs typeface="Arial" pitchFamily="34" charset="0"/>
              </a:rPr>
              <a:t>Education</a:t>
            </a:r>
            <a:r>
              <a:rPr lang="tr-TR" sz="2800" dirty="0">
                <a:latin typeface="Arial" pitchFamily="34" charset="0"/>
                <a:cs typeface="Arial" pitchFamily="34" charset="0"/>
              </a:rPr>
              <a:t>) kuruluşunun bu öngörüsü doğrultusunda süreçlerine öğrenci değerlendirici dahil etme kararı almış ve pilot uygulamaya başlamıştır.</a:t>
            </a:r>
            <a:endParaRPr lang="en-US" sz="2800" dirty="0">
              <a:latin typeface="Arial" pitchFamily="34" charset="0"/>
              <a:cs typeface="Arial" pitchFamily="34" charset="0"/>
            </a:endParaRPr>
          </a:p>
          <a:p>
            <a:endParaRPr lang="tr-TR" dirty="0"/>
          </a:p>
        </p:txBody>
      </p:sp>
      <p:sp>
        <p:nvSpPr>
          <p:cNvPr id="6" name="Slayt Numarası Yer Tutucusu 5">
            <a:extLst>
              <a:ext uri="{FF2B5EF4-FFF2-40B4-BE49-F238E27FC236}">
                <a16:creationId xmlns:a16="http://schemas.microsoft.com/office/drawing/2014/main" xmlns="" id="{122C7690-9758-4796-949E-88411645A76D}"/>
              </a:ext>
            </a:extLst>
          </p:cNvPr>
          <p:cNvSpPr>
            <a:spLocks noGrp="1"/>
          </p:cNvSpPr>
          <p:nvPr>
            <p:ph type="sldNum" sz="quarter" idx="12"/>
          </p:nvPr>
        </p:nvSpPr>
        <p:spPr/>
        <p:txBody>
          <a:bodyPr/>
          <a:lstStyle/>
          <a:p>
            <a:fld id="{7A280DB1-6CF3-45AD-8ADF-7DB9686779A7}" type="slidenum">
              <a:rPr lang="tr-TR" sz="2800" smtClean="0"/>
              <a:pPr/>
              <a:t>3</a:t>
            </a:fld>
            <a:endParaRPr lang="tr-TR" sz="2800" dirty="0"/>
          </a:p>
        </p:txBody>
      </p:sp>
    </p:spTree>
    <p:extLst>
      <p:ext uri="{BB962C8B-B14F-4D97-AF65-F5344CB8AC3E}">
        <p14:creationId xmlns:p14="http://schemas.microsoft.com/office/powerpoint/2010/main" xmlns="" val="2362132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2B54CE0-BCAE-475E-8520-3A76487B0B75}"/>
              </a:ext>
            </a:extLst>
          </p:cNvPr>
          <p:cNvSpPr>
            <a:spLocks noGrp="1"/>
          </p:cNvSpPr>
          <p:nvPr>
            <p:ph type="title"/>
          </p:nvPr>
        </p:nvSpPr>
        <p:spPr>
          <a:xfrm>
            <a:off x="1097280" y="599607"/>
            <a:ext cx="10058400" cy="777990"/>
          </a:xfrm>
        </p:spPr>
        <p:txBody>
          <a:bodyPr>
            <a:normAutofit/>
          </a:bodyPr>
          <a:lstStyle/>
          <a:p>
            <a:r>
              <a:rPr lang="tr-TR" sz="3200" b="1" dirty="0">
                <a:latin typeface="Arial" pitchFamily="34" charset="0"/>
                <a:cs typeface="Arial" pitchFamily="34" charset="0"/>
              </a:rPr>
              <a:t>UYGULAMA BAŞLANGICI VE GELİŞİMİ</a:t>
            </a:r>
          </a:p>
        </p:txBody>
      </p:sp>
      <p:sp>
        <p:nvSpPr>
          <p:cNvPr id="3" name="İçerik Yer Tutucusu 2">
            <a:extLst>
              <a:ext uri="{FF2B5EF4-FFF2-40B4-BE49-F238E27FC236}">
                <a16:creationId xmlns:a16="http://schemas.microsoft.com/office/drawing/2014/main" xmlns="" id="{17CCD892-4A6F-4911-83EC-02715870215F}"/>
              </a:ext>
            </a:extLst>
          </p:cNvPr>
          <p:cNvSpPr>
            <a:spLocks noGrp="1"/>
          </p:cNvSpPr>
          <p:nvPr>
            <p:ph idx="1"/>
          </p:nvPr>
        </p:nvSpPr>
        <p:spPr>
          <a:xfrm>
            <a:off x="1097280" y="1845734"/>
            <a:ext cx="10058400" cy="4023360"/>
          </a:xfrm>
        </p:spPr>
        <p:txBody>
          <a:bodyPr>
            <a:normAutofit fontScale="92500" lnSpcReduction="10000"/>
          </a:bodyPr>
          <a:lstStyle/>
          <a:p>
            <a:r>
              <a:rPr lang="tr-TR" sz="2800" dirty="0">
                <a:latin typeface="Arial" pitchFamily="34" charset="0"/>
                <a:cs typeface="Arial" pitchFamily="34" charset="0"/>
              </a:rPr>
              <a:t>MÜDEK değerlendirme sürecinde öğrenci değerlendiricilerin katılımı uygulaması MÜDEK’in 2012-2013 değerlendirme döneminde bir değerlendirme takımında, bu takımın ziyaret edeceği kurumun onayı alınarak, öncü uygulama olarak başlatılmıştır.</a:t>
            </a:r>
          </a:p>
          <a:p>
            <a:r>
              <a:rPr lang="tr-TR" sz="2800" dirty="0">
                <a:latin typeface="Arial" pitchFamily="34" charset="0"/>
                <a:cs typeface="Arial" pitchFamily="34" charset="0"/>
              </a:rPr>
              <a:t>Öncü uygulama 2013-2014 ve 2014-2015 değerlendirme dönemlerinde daha fazla sayıda değerlendirme takımında öğrenci değerlendirici görevlendirilmesiyle yaygınlaştırılmıştır.</a:t>
            </a:r>
            <a:endParaRPr lang="en-US" sz="2800" dirty="0">
              <a:latin typeface="Arial" pitchFamily="34" charset="0"/>
              <a:cs typeface="Arial" pitchFamily="34" charset="0"/>
            </a:endParaRPr>
          </a:p>
          <a:p>
            <a:r>
              <a:rPr lang="tr-TR" sz="2800" dirty="0">
                <a:latin typeface="Arial" pitchFamily="34" charset="0"/>
                <a:cs typeface="Arial" pitchFamily="34" charset="0"/>
              </a:rPr>
              <a:t>2015-2016 değerlendirme döneminden başlayarak, genel değerlendirme içeren her değerlendirme takımında bir tane öğrenci değerlendirici görevlendirilmektedir.</a:t>
            </a:r>
            <a:endParaRPr lang="en-US" sz="2800" dirty="0">
              <a:latin typeface="Arial" pitchFamily="34" charset="0"/>
              <a:cs typeface="Arial" pitchFamily="34" charset="0"/>
            </a:endParaRPr>
          </a:p>
          <a:p>
            <a:endParaRPr lang="tr-TR" dirty="0"/>
          </a:p>
        </p:txBody>
      </p:sp>
      <p:sp>
        <p:nvSpPr>
          <p:cNvPr id="6" name="Slayt Numarası Yer Tutucusu 5">
            <a:extLst>
              <a:ext uri="{FF2B5EF4-FFF2-40B4-BE49-F238E27FC236}">
                <a16:creationId xmlns:a16="http://schemas.microsoft.com/office/drawing/2014/main" xmlns="" id="{58FAD064-4313-4A2D-9B6B-B4E30FE9C745}"/>
              </a:ext>
            </a:extLst>
          </p:cNvPr>
          <p:cNvSpPr>
            <a:spLocks noGrp="1"/>
          </p:cNvSpPr>
          <p:nvPr>
            <p:ph type="sldNum" sz="quarter" idx="12"/>
          </p:nvPr>
        </p:nvSpPr>
        <p:spPr/>
        <p:txBody>
          <a:bodyPr/>
          <a:lstStyle/>
          <a:p>
            <a:fld id="{7A280DB1-6CF3-45AD-8ADF-7DB9686779A7}" type="slidenum">
              <a:rPr lang="tr-TR" sz="2800" smtClean="0"/>
              <a:pPr/>
              <a:t>4</a:t>
            </a:fld>
            <a:endParaRPr lang="tr-TR" sz="2800" dirty="0"/>
          </a:p>
        </p:txBody>
      </p:sp>
    </p:spTree>
    <p:extLst>
      <p:ext uri="{BB962C8B-B14F-4D97-AF65-F5344CB8AC3E}">
        <p14:creationId xmlns:p14="http://schemas.microsoft.com/office/powerpoint/2010/main" xmlns="" val="828998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692D84D-55CF-47D1-8191-F1A6D6496582}"/>
              </a:ext>
            </a:extLst>
          </p:cNvPr>
          <p:cNvSpPr>
            <a:spLocks noGrp="1"/>
          </p:cNvSpPr>
          <p:nvPr>
            <p:ph type="title"/>
          </p:nvPr>
        </p:nvSpPr>
        <p:spPr>
          <a:xfrm>
            <a:off x="959370" y="479685"/>
            <a:ext cx="10852879" cy="882921"/>
          </a:xfrm>
        </p:spPr>
        <p:txBody>
          <a:bodyPr>
            <a:normAutofit/>
          </a:bodyPr>
          <a:lstStyle/>
          <a:p>
            <a:r>
              <a:rPr lang="tr-TR" sz="3200" b="1" dirty="0">
                <a:latin typeface="Arial" pitchFamily="34" charset="0"/>
                <a:cs typeface="Arial" pitchFamily="34" charset="0"/>
              </a:rPr>
              <a:t>ÖĞRENCİ DEĞERLENDİRİCİLERİN </a:t>
            </a:r>
            <a:r>
              <a:rPr lang="tr-TR" sz="3200" b="1" dirty="0" smtClean="0">
                <a:latin typeface="Arial" pitchFamily="34" charset="0"/>
                <a:cs typeface="Arial" pitchFamily="34" charset="0"/>
              </a:rPr>
              <a:t>SEÇİMİ </a:t>
            </a:r>
            <a:r>
              <a:rPr lang="tr-TR" sz="3200" b="1" dirty="0">
                <a:latin typeface="Arial" pitchFamily="34" charset="0"/>
                <a:cs typeface="Arial" pitchFamily="34" charset="0"/>
              </a:rPr>
              <a:t>VE EĞİTİMİ</a:t>
            </a:r>
          </a:p>
        </p:txBody>
      </p:sp>
      <p:sp>
        <p:nvSpPr>
          <p:cNvPr id="3" name="İçerik Yer Tutucusu 2">
            <a:extLst>
              <a:ext uri="{FF2B5EF4-FFF2-40B4-BE49-F238E27FC236}">
                <a16:creationId xmlns:a16="http://schemas.microsoft.com/office/drawing/2014/main" xmlns="" id="{959F974A-4CA0-4448-8752-4BD1EBA869EA}"/>
              </a:ext>
            </a:extLst>
          </p:cNvPr>
          <p:cNvSpPr>
            <a:spLocks noGrp="1"/>
          </p:cNvSpPr>
          <p:nvPr>
            <p:ph idx="1"/>
          </p:nvPr>
        </p:nvSpPr>
        <p:spPr/>
        <p:txBody>
          <a:bodyPr/>
          <a:lstStyle/>
          <a:p>
            <a:r>
              <a:rPr lang="tr-TR" sz="2400" dirty="0">
                <a:latin typeface="Arial" pitchFamily="34" charset="0"/>
                <a:cs typeface="Arial" pitchFamily="34" charset="0"/>
              </a:rPr>
              <a:t>Öğrenci değerlendirici adayları MÜDEK Aday Belirleme Komitesi (ABK) tarafından belirlenir (tercihen lisans öğrencilerinin aktif olarak yer aldığı ulusal ve uluslararası sivil toplum platformları ile temaslar yoluyla). </a:t>
            </a:r>
            <a:endParaRPr lang="en-US" sz="2400" dirty="0">
              <a:latin typeface="Arial" pitchFamily="34" charset="0"/>
              <a:cs typeface="Arial" pitchFamily="34" charset="0"/>
            </a:endParaRPr>
          </a:p>
          <a:p>
            <a:r>
              <a:rPr lang="tr-TR" sz="2400" dirty="0">
                <a:latin typeface="Arial" pitchFamily="34" charset="0"/>
                <a:cs typeface="Arial" pitchFamily="34" charset="0"/>
              </a:rPr>
              <a:t>Seçilen öğrenci değerlendirici adaylarının seçildikleri tarihte bir mühendislik dalında lisans ya da lisansüstü programa kayıtlı olması gereklidir. </a:t>
            </a:r>
          </a:p>
          <a:p>
            <a:r>
              <a:rPr lang="tr-TR" sz="2400" dirty="0">
                <a:latin typeface="Arial" pitchFamily="34" charset="0"/>
                <a:cs typeface="Arial" pitchFamily="34" charset="0"/>
              </a:rPr>
              <a:t>Seçilen öğrenci değerlendirici adaylarının disiplin cezası almamış olması gereklidir. </a:t>
            </a:r>
          </a:p>
          <a:p>
            <a:endParaRPr lang="tr-TR" dirty="0"/>
          </a:p>
        </p:txBody>
      </p:sp>
      <p:sp>
        <p:nvSpPr>
          <p:cNvPr id="6" name="Slayt Numarası Yer Tutucusu 5">
            <a:extLst>
              <a:ext uri="{FF2B5EF4-FFF2-40B4-BE49-F238E27FC236}">
                <a16:creationId xmlns:a16="http://schemas.microsoft.com/office/drawing/2014/main" xmlns="" id="{272BB435-D0EE-498A-BE6E-C073FFE1DE85}"/>
              </a:ext>
            </a:extLst>
          </p:cNvPr>
          <p:cNvSpPr>
            <a:spLocks noGrp="1"/>
          </p:cNvSpPr>
          <p:nvPr>
            <p:ph type="sldNum" sz="quarter" idx="12"/>
          </p:nvPr>
        </p:nvSpPr>
        <p:spPr/>
        <p:txBody>
          <a:bodyPr/>
          <a:lstStyle/>
          <a:p>
            <a:fld id="{7A280DB1-6CF3-45AD-8ADF-7DB9686779A7}" type="slidenum">
              <a:rPr lang="tr-TR" sz="2800" smtClean="0"/>
              <a:pPr/>
              <a:t>5</a:t>
            </a:fld>
            <a:endParaRPr lang="tr-TR" sz="2800" dirty="0"/>
          </a:p>
        </p:txBody>
      </p:sp>
    </p:spTree>
    <p:extLst>
      <p:ext uri="{BB962C8B-B14F-4D97-AF65-F5344CB8AC3E}">
        <p14:creationId xmlns:p14="http://schemas.microsoft.com/office/powerpoint/2010/main" xmlns="" val="381471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0ADA0F8-85C2-4747-A693-F7885EF9E9C2}"/>
              </a:ext>
            </a:extLst>
          </p:cNvPr>
          <p:cNvSpPr>
            <a:spLocks noGrp="1"/>
          </p:cNvSpPr>
          <p:nvPr>
            <p:ph type="title"/>
          </p:nvPr>
        </p:nvSpPr>
        <p:spPr>
          <a:xfrm>
            <a:off x="1112270" y="689547"/>
            <a:ext cx="10058400" cy="643078"/>
          </a:xfrm>
        </p:spPr>
        <p:txBody>
          <a:bodyPr>
            <a:normAutofit/>
          </a:bodyPr>
          <a:lstStyle/>
          <a:p>
            <a:r>
              <a:rPr lang="tr-TR" sz="3200" b="1" dirty="0">
                <a:latin typeface="Arial" pitchFamily="34" charset="0"/>
                <a:cs typeface="Arial" pitchFamily="34" charset="0"/>
              </a:rPr>
              <a:t>ÖĞRENCİ </a:t>
            </a:r>
            <a:r>
              <a:rPr lang="tr-TR" sz="3200" b="1" dirty="0" smtClean="0">
                <a:latin typeface="Arial" pitchFamily="34" charset="0"/>
                <a:cs typeface="Arial" pitchFamily="34" charset="0"/>
              </a:rPr>
              <a:t>DEĞERLENDİRİCİNİN </a:t>
            </a:r>
            <a:r>
              <a:rPr lang="tr-TR" sz="3200" b="1" dirty="0">
                <a:latin typeface="Arial" pitchFamily="34" charset="0"/>
                <a:cs typeface="Arial" pitchFamily="34" charset="0"/>
              </a:rPr>
              <a:t>SÜRECE KATILIMI</a:t>
            </a:r>
          </a:p>
        </p:txBody>
      </p:sp>
      <p:sp>
        <p:nvSpPr>
          <p:cNvPr id="3" name="İçerik Yer Tutucusu 2">
            <a:extLst>
              <a:ext uri="{FF2B5EF4-FFF2-40B4-BE49-F238E27FC236}">
                <a16:creationId xmlns:a16="http://schemas.microsoft.com/office/drawing/2014/main" xmlns="" id="{D2C2E95E-7AD7-48E2-8C52-CDB292ED32E5}"/>
              </a:ext>
            </a:extLst>
          </p:cNvPr>
          <p:cNvSpPr>
            <a:spLocks noGrp="1"/>
          </p:cNvSpPr>
          <p:nvPr>
            <p:ph idx="1"/>
          </p:nvPr>
        </p:nvSpPr>
        <p:spPr/>
        <p:txBody>
          <a:bodyPr>
            <a:normAutofit/>
          </a:bodyPr>
          <a:lstStyle/>
          <a:p>
            <a:r>
              <a:rPr lang="tr-TR" sz="2400" dirty="0">
                <a:latin typeface="Arial" pitchFamily="34" charset="0"/>
                <a:cs typeface="Arial" pitchFamily="34" charset="0"/>
              </a:rPr>
              <a:t>(a) Öğrenci değerlendiricinin de diğer değerlendiriciler gibi, kurumla bir çıkar çatışması ve/veya çakışması ilişkisi içinde olmaması gerekir ve bu konuda öğrenci değerlendiriciden yazılı beyan alınır. Belirlenen öğrencinin değerlendirme sürecine katılması için ilgili kurumun dekanından onay alınır</a:t>
            </a:r>
          </a:p>
          <a:p>
            <a:r>
              <a:rPr lang="tr-TR" sz="2400" dirty="0">
                <a:latin typeface="Arial" pitchFamily="34" charset="0"/>
                <a:cs typeface="Arial" pitchFamily="34" charset="0"/>
              </a:rPr>
              <a:t>(b) Takımda bulunan öğrenci değerlendirici takım başkanı ve eş başkanı ile birlikte çalışır</a:t>
            </a:r>
            <a:endParaRPr lang="en-US" sz="2400" dirty="0">
              <a:latin typeface="Arial" pitchFamily="34" charset="0"/>
              <a:cs typeface="Arial" pitchFamily="34" charset="0"/>
            </a:endParaRPr>
          </a:p>
          <a:p>
            <a:r>
              <a:rPr lang="tr-TR" sz="2400" dirty="0">
                <a:latin typeface="Arial" pitchFamily="34" charset="0"/>
                <a:cs typeface="Arial" pitchFamily="34" charset="0"/>
              </a:rPr>
              <a:t>(c) Takım başkanı ziyaret öncesinde dekanlıktan, takımdaki değerlendirici öğrencinin görüşme yapacağı öğrencilerin belirlenmesini ister.</a:t>
            </a:r>
          </a:p>
          <a:p>
            <a:endParaRPr lang="tr-TR" dirty="0"/>
          </a:p>
        </p:txBody>
      </p:sp>
      <p:sp>
        <p:nvSpPr>
          <p:cNvPr id="6" name="Slayt Numarası Yer Tutucusu 5">
            <a:extLst>
              <a:ext uri="{FF2B5EF4-FFF2-40B4-BE49-F238E27FC236}">
                <a16:creationId xmlns:a16="http://schemas.microsoft.com/office/drawing/2014/main" xmlns="" id="{D09E01F8-105E-4CBA-A901-C5E1448B8F90}"/>
              </a:ext>
            </a:extLst>
          </p:cNvPr>
          <p:cNvSpPr>
            <a:spLocks noGrp="1"/>
          </p:cNvSpPr>
          <p:nvPr>
            <p:ph type="sldNum" sz="quarter" idx="12"/>
          </p:nvPr>
        </p:nvSpPr>
        <p:spPr/>
        <p:txBody>
          <a:bodyPr/>
          <a:lstStyle/>
          <a:p>
            <a:fld id="{7A280DB1-6CF3-45AD-8ADF-7DB9686779A7}" type="slidenum">
              <a:rPr lang="tr-TR" sz="2800" smtClean="0"/>
              <a:pPr/>
              <a:t>6</a:t>
            </a:fld>
            <a:endParaRPr lang="tr-TR" sz="2800" dirty="0"/>
          </a:p>
        </p:txBody>
      </p:sp>
    </p:spTree>
    <p:extLst>
      <p:ext uri="{BB962C8B-B14F-4D97-AF65-F5344CB8AC3E}">
        <p14:creationId xmlns:p14="http://schemas.microsoft.com/office/powerpoint/2010/main" xmlns="" val="296816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ECCA6D3-57F1-45D8-B236-FBC5441E127C}"/>
              </a:ext>
            </a:extLst>
          </p:cNvPr>
          <p:cNvSpPr>
            <a:spLocks noGrp="1"/>
          </p:cNvSpPr>
          <p:nvPr>
            <p:ph idx="1"/>
          </p:nvPr>
        </p:nvSpPr>
        <p:spPr/>
        <p:txBody>
          <a:bodyPr/>
          <a:lstStyle/>
          <a:p>
            <a:r>
              <a:rPr lang="tr-TR" sz="2400" dirty="0">
                <a:latin typeface="Arial" pitchFamily="34" charset="0"/>
                <a:cs typeface="Arial" pitchFamily="34" charset="0"/>
              </a:rPr>
              <a:t>Değerlendirilecek her programdan 2 öğrenci, ayrıca kampusun genel imkanlarını tanıtmak üzere, bir öğrenci seçilir. Bu öğrenciler mümkünse son sınıftan ve eğitim-öğretimle yakından ilgili olanlar arasından seçilmelidir.</a:t>
            </a:r>
            <a:endParaRPr lang="en-US" sz="2400" dirty="0">
              <a:latin typeface="Arial" pitchFamily="34" charset="0"/>
              <a:cs typeface="Arial" pitchFamily="34" charset="0"/>
            </a:endParaRPr>
          </a:p>
          <a:p>
            <a:r>
              <a:rPr lang="tr-TR" sz="2400" dirty="0">
                <a:latin typeface="Arial" pitchFamily="34" charset="0"/>
                <a:cs typeface="Arial" pitchFamily="34" charset="0"/>
              </a:rPr>
              <a:t>Bu tanıma uyan seçilmiş fakülte ve bölüm öğrenci temsilcileri, kulüp başkanı vb. tercih edilmelidir</a:t>
            </a:r>
          </a:p>
          <a:p>
            <a:r>
              <a:rPr lang="tr-TR" sz="2400" dirty="0">
                <a:latin typeface="Arial" pitchFamily="34" charset="0"/>
                <a:cs typeface="Arial" pitchFamily="34" charset="0"/>
              </a:rPr>
              <a:t>Kurumda değerlendirilecek program sayısının az olması durumunda, program başına öğrenci sayısı ziyaret öncesinde takım başkanı tarafından arttırılabilir. </a:t>
            </a:r>
            <a:endParaRPr lang="en-US" sz="2400" dirty="0">
              <a:latin typeface="Arial" pitchFamily="34" charset="0"/>
              <a:cs typeface="Arial" pitchFamily="34" charset="0"/>
            </a:endParaRPr>
          </a:p>
          <a:p>
            <a:endParaRPr lang="tr-TR" dirty="0"/>
          </a:p>
        </p:txBody>
      </p:sp>
      <p:sp>
        <p:nvSpPr>
          <p:cNvPr id="6" name="Slayt Numarası Yer Tutucusu 5">
            <a:extLst>
              <a:ext uri="{FF2B5EF4-FFF2-40B4-BE49-F238E27FC236}">
                <a16:creationId xmlns:a16="http://schemas.microsoft.com/office/drawing/2014/main" xmlns="" id="{7E4B8EA3-0A2A-4686-92AD-E49D50015896}"/>
              </a:ext>
            </a:extLst>
          </p:cNvPr>
          <p:cNvSpPr>
            <a:spLocks noGrp="1"/>
          </p:cNvSpPr>
          <p:nvPr>
            <p:ph type="sldNum" sz="quarter" idx="12"/>
          </p:nvPr>
        </p:nvSpPr>
        <p:spPr/>
        <p:txBody>
          <a:bodyPr/>
          <a:lstStyle/>
          <a:p>
            <a:fld id="{7A280DB1-6CF3-45AD-8ADF-7DB9686779A7}" type="slidenum">
              <a:rPr lang="tr-TR" sz="2800" smtClean="0"/>
              <a:pPr/>
              <a:t>7</a:t>
            </a:fld>
            <a:endParaRPr lang="tr-TR" sz="2800" dirty="0"/>
          </a:p>
        </p:txBody>
      </p:sp>
      <p:sp>
        <p:nvSpPr>
          <p:cNvPr id="9" name="Başlık 1">
            <a:extLst>
              <a:ext uri="{FF2B5EF4-FFF2-40B4-BE49-F238E27FC236}">
                <a16:creationId xmlns:a16="http://schemas.microsoft.com/office/drawing/2014/main" xmlns="" id="{20ADA0F8-85C2-4747-A693-F7885EF9E9C2}"/>
              </a:ext>
            </a:extLst>
          </p:cNvPr>
          <p:cNvSpPr>
            <a:spLocks noGrp="1"/>
          </p:cNvSpPr>
          <p:nvPr>
            <p:ph type="title"/>
          </p:nvPr>
        </p:nvSpPr>
        <p:spPr>
          <a:xfrm>
            <a:off x="1112270" y="689547"/>
            <a:ext cx="10058400" cy="643078"/>
          </a:xfrm>
        </p:spPr>
        <p:txBody>
          <a:bodyPr>
            <a:normAutofit/>
          </a:bodyPr>
          <a:lstStyle/>
          <a:p>
            <a:r>
              <a:rPr lang="tr-TR" sz="3200" b="1" dirty="0">
                <a:latin typeface="Arial" pitchFamily="34" charset="0"/>
                <a:cs typeface="Arial" pitchFamily="34" charset="0"/>
              </a:rPr>
              <a:t>ÖĞRENCİ </a:t>
            </a:r>
            <a:r>
              <a:rPr lang="tr-TR" sz="3200" b="1" dirty="0" smtClean="0">
                <a:latin typeface="Arial" pitchFamily="34" charset="0"/>
                <a:cs typeface="Arial" pitchFamily="34" charset="0"/>
              </a:rPr>
              <a:t>DEĞERLENDİRİCİNİN </a:t>
            </a:r>
            <a:r>
              <a:rPr lang="tr-TR" sz="3200" b="1" dirty="0">
                <a:latin typeface="Arial" pitchFamily="34" charset="0"/>
                <a:cs typeface="Arial" pitchFamily="34" charset="0"/>
              </a:rPr>
              <a:t>SÜRECE KATILIMI</a:t>
            </a:r>
          </a:p>
        </p:txBody>
      </p:sp>
    </p:spTree>
    <p:extLst>
      <p:ext uri="{BB962C8B-B14F-4D97-AF65-F5344CB8AC3E}">
        <p14:creationId xmlns:p14="http://schemas.microsoft.com/office/powerpoint/2010/main" xmlns="" val="1413013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7A37E632-2615-4882-A16B-762AF34C71B2}"/>
              </a:ext>
            </a:extLst>
          </p:cNvPr>
          <p:cNvSpPr>
            <a:spLocks noGrp="1"/>
          </p:cNvSpPr>
          <p:nvPr>
            <p:ph idx="1"/>
          </p:nvPr>
        </p:nvSpPr>
        <p:spPr/>
        <p:txBody>
          <a:bodyPr/>
          <a:lstStyle/>
          <a:p>
            <a:r>
              <a:rPr lang="tr-TR" sz="2400" dirty="0">
                <a:solidFill>
                  <a:schemeClr val="tx2">
                    <a:lumMod val="75000"/>
                  </a:schemeClr>
                </a:solidFill>
                <a:latin typeface="Arial" pitchFamily="34" charset="0"/>
                <a:cs typeface="Arial" pitchFamily="34" charset="0"/>
              </a:rPr>
              <a:t>(d) Öğrenci değerlendirici ziyaret edilen kurumdaki öğretim üyeleri ve yöneticiler ile temas ve toplantılar dışındaki tüm takım etkinliklerine katılabilir; bu kapsamda öğrenci değerlendiriciye takım başkanı tarafından görev verilebilir. </a:t>
            </a:r>
          </a:p>
          <a:p>
            <a:r>
              <a:rPr lang="tr-TR" sz="2400" dirty="0">
                <a:solidFill>
                  <a:schemeClr val="tx2">
                    <a:lumMod val="75000"/>
                  </a:schemeClr>
                </a:solidFill>
                <a:latin typeface="Arial" pitchFamily="34" charset="0"/>
                <a:cs typeface="Arial" pitchFamily="34" charset="0"/>
              </a:rPr>
              <a:t>Öğrenci değerlendiricinin dekanlık tarafından seçilen öğrenci grubuyla toplu olarak dekanlıkta sağlanacak bir mekanda toplantı yapması ve öğrencilerin görüşlerini dinlemesi ve bunun sonuçlarını takım içi toplantısında takıma bildirmesi yeterli olacaktır. </a:t>
            </a:r>
          </a:p>
          <a:p>
            <a:r>
              <a:rPr lang="tr-TR" sz="2400" dirty="0">
                <a:solidFill>
                  <a:schemeClr val="tx2">
                    <a:lumMod val="75000"/>
                  </a:schemeClr>
                </a:solidFill>
                <a:latin typeface="Arial" pitchFamily="34" charset="0"/>
                <a:cs typeface="Arial" pitchFamily="34" charset="0"/>
              </a:rPr>
              <a:t>(e) Öğrenci değerlendirici takım içi toplantıların tümüne katılır. </a:t>
            </a:r>
          </a:p>
          <a:p>
            <a:endParaRPr lang="tr-TR" dirty="0"/>
          </a:p>
        </p:txBody>
      </p:sp>
      <p:sp>
        <p:nvSpPr>
          <p:cNvPr id="6" name="Slayt Numarası Yer Tutucusu 5">
            <a:extLst>
              <a:ext uri="{FF2B5EF4-FFF2-40B4-BE49-F238E27FC236}">
                <a16:creationId xmlns:a16="http://schemas.microsoft.com/office/drawing/2014/main" xmlns="" id="{F25AC814-0F64-4824-AEE9-0FC4F56EBDCA}"/>
              </a:ext>
            </a:extLst>
          </p:cNvPr>
          <p:cNvSpPr>
            <a:spLocks noGrp="1"/>
          </p:cNvSpPr>
          <p:nvPr>
            <p:ph type="sldNum" sz="quarter" idx="12"/>
          </p:nvPr>
        </p:nvSpPr>
        <p:spPr/>
        <p:txBody>
          <a:bodyPr/>
          <a:lstStyle/>
          <a:p>
            <a:fld id="{7A280DB1-6CF3-45AD-8ADF-7DB9686779A7}" type="slidenum">
              <a:rPr lang="tr-TR" sz="2800" smtClean="0"/>
              <a:pPr/>
              <a:t>8</a:t>
            </a:fld>
            <a:endParaRPr lang="tr-TR" sz="2800" dirty="0"/>
          </a:p>
        </p:txBody>
      </p:sp>
      <p:sp>
        <p:nvSpPr>
          <p:cNvPr id="9" name="Başlık 1">
            <a:extLst>
              <a:ext uri="{FF2B5EF4-FFF2-40B4-BE49-F238E27FC236}">
                <a16:creationId xmlns:a16="http://schemas.microsoft.com/office/drawing/2014/main" xmlns="" id="{20ADA0F8-85C2-4747-A693-F7885EF9E9C2}"/>
              </a:ext>
            </a:extLst>
          </p:cNvPr>
          <p:cNvSpPr>
            <a:spLocks noGrp="1"/>
          </p:cNvSpPr>
          <p:nvPr>
            <p:ph type="title"/>
          </p:nvPr>
        </p:nvSpPr>
        <p:spPr>
          <a:xfrm>
            <a:off x="1112270" y="689547"/>
            <a:ext cx="10058400" cy="643078"/>
          </a:xfrm>
        </p:spPr>
        <p:txBody>
          <a:bodyPr>
            <a:normAutofit/>
          </a:bodyPr>
          <a:lstStyle/>
          <a:p>
            <a:r>
              <a:rPr lang="tr-TR" sz="3200" b="1" dirty="0">
                <a:latin typeface="Arial" pitchFamily="34" charset="0"/>
                <a:cs typeface="Arial" pitchFamily="34" charset="0"/>
              </a:rPr>
              <a:t>ÖĞRENCİ </a:t>
            </a:r>
            <a:r>
              <a:rPr lang="tr-TR" sz="3200" b="1" dirty="0" smtClean="0">
                <a:latin typeface="Arial" pitchFamily="34" charset="0"/>
                <a:cs typeface="Arial" pitchFamily="34" charset="0"/>
              </a:rPr>
              <a:t>DEĞERLENDİRİCİNİN </a:t>
            </a:r>
            <a:r>
              <a:rPr lang="tr-TR" sz="3200" b="1" dirty="0">
                <a:latin typeface="Arial" pitchFamily="34" charset="0"/>
                <a:cs typeface="Arial" pitchFamily="34" charset="0"/>
              </a:rPr>
              <a:t>SÜRECE KATILIMI</a:t>
            </a:r>
          </a:p>
        </p:txBody>
      </p:sp>
    </p:spTree>
    <p:extLst>
      <p:ext uri="{BB962C8B-B14F-4D97-AF65-F5344CB8AC3E}">
        <p14:creationId xmlns:p14="http://schemas.microsoft.com/office/powerpoint/2010/main" xmlns="" val="3065726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5023103-FA8A-4E8C-BDC2-9CFA69D2C74F}"/>
              </a:ext>
            </a:extLst>
          </p:cNvPr>
          <p:cNvSpPr>
            <a:spLocks noGrp="1"/>
          </p:cNvSpPr>
          <p:nvPr>
            <p:ph idx="1"/>
          </p:nvPr>
        </p:nvSpPr>
        <p:spPr/>
        <p:txBody>
          <a:bodyPr>
            <a:normAutofit/>
          </a:bodyPr>
          <a:lstStyle/>
          <a:p>
            <a:r>
              <a:rPr lang="tr-TR" sz="2400" dirty="0">
                <a:latin typeface="Arial" pitchFamily="34" charset="0"/>
                <a:cs typeface="Arial" pitchFamily="34" charset="0"/>
              </a:rPr>
              <a:t>(f) Ziyaretin 0. gününde yapılan ilk tanışma toplantısında takımda bulunan öğrenci değerlendirici kurum tarafından seçilen öğrencilerle tanışır ve üniversitenin genelini ilgilendiren sorunlar hakkında bir sohbet toplantısı yapar. Toplantı sonunda kampusu ve kampus imkanlarını tanımak için dekanlık tarafından seçilen öğrenci eşliğinde bir kampus gezisi yapar. Buna diğer temsilci öğrenciler de katılabilir. Öğrenci değerlendirici gün sonunda takım başkanına rapor verir. Akşam takım toplantısında bu raporu takıma sunar, soruları cevaplandırır ve bölüm değerlendiricilerinin kendisinden incelemesini istediği konuları not eder.</a:t>
            </a:r>
          </a:p>
        </p:txBody>
      </p:sp>
      <p:sp>
        <p:nvSpPr>
          <p:cNvPr id="6" name="Slayt Numarası Yer Tutucusu 5">
            <a:extLst>
              <a:ext uri="{FF2B5EF4-FFF2-40B4-BE49-F238E27FC236}">
                <a16:creationId xmlns:a16="http://schemas.microsoft.com/office/drawing/2014/main" xmlns="" id="{CC95AA9C-72AC-47BE-B428-3F404ADA3BF4}"/>
              </a:ext>
            </a:extLst>
          </p:cNvPr>
          <p:cNvSpPr>
            <a:spLocks noGrp="1"/>
          </p:cNvSpPr>
          <p:nvPr>
            <p:ph type="sldNum" sz="quarter" idx="12"/>
          </p:nvPr>
        </p:nvSpPr>
        <p:spPr/>
        <p:txBody>
          <a:bodyPr/>
          <a:lstStyle/>
          <a:p>
            <a:fld id="{7A280DB1-6CF3-45AD-8ADF-7DB9686779A7}" type="slidenum">
              <a:rPr lang="tr-TR" sz="2800" smtClean="0"/>
              <a:pPr/>
              <a:t>9</a:t>
            </a:fld>
            <a:endParaRPr lang="tr-TR" sz="2800" dirty="0"/>
          </a:p>
        </p:txBody>
      </p:sp>
      <p:sp>
        <p:nvSpPr>
          <p:cNvPr id="9" name="Başlık 1">
            <a:extLst>
              <a:ext uri="{FF2B5EF4-FFF2-40B4-BE49-F238E27FC236}">
                <a16:creationId xmlns:a16="http://schemas.microsoft.com/office/drawing/2014/main" xmlns="" id="{20ADA0F8-85C2-4747-A693-F7885EF9E9C2}"/>
              </a:ext>
            </a:extLst>
          </p:cNvPr>
          <p:cNvSpPr>
            <a:spLocks noGrp="1"/>
          </p:cNvSpPr>
          <p:nvPr>
            <p:ph type="title"/>
          </p:nvPr>
        </p:nvSpPr>
        <p:spPr>
          <a:xfrm>
            <a:off x="1112270" y="689547"/>
            <a:ext cx="10058400" cy="643078"/>
          </a:xfrm>
        </p:spPr>
        <p:txBody>
          <a:bodyPr>
            <a:normAutofit/>
          </a:bodyPr>
          <a:lstStyle/>
          <a:p>
            <a:r>
              <a:rPr lang="tr-TR" sz="3200" b="1" dirty="0">
                <a:latin typeface="Arial" pitchFamily="34" charset="0"/>
                <a:cs typeface="Arial" pitchFamily="34" charset="0"/>
              </a:rPr>
              <a:t>ÖĞRENCİ </a:t>
            </a:r>
            <a:r>
              <a:rPr lang="tr-TR" sz="3200" b="1" dirty="0" smtClean="0">
                <a:latin typeface="Arial" pitchFamily="34" charset="0"/>
                <a:cs typeface="Arial" pitchFamily="34" charset="0"/>
              </a:rPr>
              <a:t>DEĞERLENDİRİCİNİN </a:t>
            </a:r>
            <a:r>
              <a:rPr lang="tr-TR" sz="3200" b="1" dirty="0">
                <a:latin typeface="Arial" pitchFamily="34" charset="0"/>
                <a:cs typeface="Arial" pitchFamily="34" charset="0"/>
              </a:rPr>
              <a:t>SÜRECE KATILIMI</a:t>
            </a:r>
          </a:p>
        </p:txBody>
      </p:sp>
    </p:spTree>
    <p:extLst>
      <p:ext uri="{BB962C8B-B14F-4D97-AF65-F5344CB8AC3E}">
        <p14:creationId xmlns:p14="http://schemas.microsoft.com/office/powerpoint/2010/main" xmlns="" val="2558306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43</TotalTime>
  <Words>648</Words>
  <Application>Microsoft Office PowerPoint</Application>
  <PresentationFormat>Özel</PresentationFormat>
  <Paragraphs>51</Paragraphs>
  <Slides>13</Slides>
  <Notes>1</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Geçmişe bakış</vt:lpstr>
      <vt:lpstr>MÜDEK Akreditasyon Süreci  ve  Öğrenci Değerlendiricilerin Sürece Katılımı</vt:lpstr>
      <vt:lpstr>İÇERİK </vt:lpstr>
      <vt:lpstr>GEREKÇE</vt:lpstr>
      <vt:lpstr>UYGULAMA BAŞLANGICI VE GELİŞİMİ</vt:lpstr>
      <vt:lpstr>ÖĞRENCİ DEĞERLENDİRİCİLERİN SEÇİMİ VE EĞİTİMİ</vt:lpstr>
      <vt:lpstr>ÖĞRENCİ DEĞERLENDİRİCİNİN SÜRECE KATILIMI</vt:lpstr>
      <vt:lpstr>ÖĞRENCİ DEĞERLENDİRİCİNİN SÜRECE KATILIMI</vt:lpstr>
      <vt:lpstr>ÖĞRENCİ DEĞERLENDİRİCİNİN SÜRECE KATILIMI</vt:lpstr>
      <vt:lpstr>ÖĞRENCİ DEĞERLENDİRİCİNİN SÜRECE KATILIMI</vt:lpstr>
      <vt:lpstr>ÖĞRENCİ DEĞERLENDİRİCİNİN SÜRECE KATILIMI</vt:lpstr>
      <vt:lpstr>ÖĞRENCİ DEĞERLENDİRİCİNİN İLGİLENECEĞİ ÖLÇÜTLER</vt:lpstr>
      <vt:lpstr>ÖĞRENCİ DEĞERLENDİRİCİNİN İLGİLENECEĞİ ÖLÇÜTLER</vt:lpstr>
      <vt:lpstr>ÖĞRENCİ DEĞERLENDİRİCİNİN İLGİLENECEĞİ ÖLÇÜTLER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MÜDEK Akreditasyon Süreci ve Öğrenci Değerlendiricilerin Sürece Katılımı</dc:title>
  <dc:creator>HP</dc:creator>
  <cp:lastModifiedBy>pc</cp:lastModifiedBy>
  <cp:revision>6</cp:revision>
  <dcterms:created xsi:type="dcterms:W3CDTF">2019-11-04T15:14:03Z</dcterms:created>
  <dcterms:modified xsi:type="dcterms:W3CDTF">2019-11-05T08:31:49Z</dcterms:modified>
</cp:coreProperties>
</file>